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15119350"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F3F"/>
    <a:srgbClr val="FF3B3B"/>
    <a:srgbClr val="FFFF66"/>
    <a:srgbClr val="F4750C"/>
    <a:srgbClr val="7190F3"/>
    <a:srgbClr val="2F5597"/>
    <a:srgbClr val="D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2364" autoAdjust="0"/>
  </p:normalViewPr>
  <p:slideViewPr>
    <p:cSldViewPr snapToGrid="0">
      <p:cViewPr varScale="1">
        <p:scale>
          <a:sx n="66" d="100"/>
          <a:sy n="66" d="100"/>
        </p:scale>
        <p:origin x="19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2024/12/5</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g"/><Relationship Id="rId18" Type="http://schemas.openxmlformats.org/officeDocument/2006/relationships/image" Target="../media/image16.jpeg"/><Relationship Id="rId3" Type="http://schemas.openxmlformats.org/officeDocument/2006/relationships/image" Target="../media/image1.pn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e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png"/><Relationship Id="rId10" Type="http://schemas.openxmlformats.org/officeDocument/2006/relationships/image" Target="../media/image8.jp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5805C3-2309-BFF8-070C-2BE96E5C7E4F}"/>
              </a:ext>
            </a:extLst>
          </p:cNvPr>
          <p:cNvSpPr/>
          <p:nvPr/>
        </p:nvSpPr>
        <p:spPr>
          <a:xfrm>
            <a:off x="0" y="0"/>
            <a:ext cx="3695699" cy="10691814"/>
          </a:xfrm>
          <a:prstGeom prst="rect">
            <a:avLst/>
          </a:prstGeom>
          <a:solidFill>
            <a:schemeClr val="tx1">
              <a:lumMod val="75000"/>
              <a:lumOff val="2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71" name="Picture 8">
            <a:extLst>
              <a:ext uri="{FF2B5EF4-FFF2-40B4-BE49-F238E27FC236}">
                <a16:creationId xmlns:a16="http://schemas.microsoft.com/office/drawing/2014/main" id="{617BDE5C-DBA3-D4AA-D331-799899245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051" y="9977896"/>
            <a:ext cx="494247" cy="494247"/>
          </a:xfrm>
          <a:prstGeom prst="rect">
            <a:avLst/>
          </a:prstGeom>
          <a:noFill/>
          <a:extLst>
            <a:ext uri="{909E8E84-426E-40DD-AFC4-6F175D3DCCD1}">
              <a14:hiddenFill xmlns:a14="http://schemas.microsoft.com/office/drawing/2010/main">
                <a:solidFill>
                  <a:srgbClr val="FFFFFF"/>
                </a:solidFill>
              </a14:hiddenFill>
            </a:ext>
          </a:extLst>
        </p:spPr>
      </p:pic>
      <p:sp>
        <p:nvSpPr>
          <p:cNvPr id="1372" name="テキスト ボックス 1371">
            <a:extLst>
              <a:ext uri="{FF2B5EF4-FFF2-40B4-BE49-F238E27FC236}">
                <a16:creationId xmlns:a16="http://schemas.microsoft.com/office/drawing/2014/main" id="{A1CFABDF-D982-DA68-211A-C46AF5A71F04}"/>
              </a:ext>
            </a:extLst>
          </p:cNvPr>
          <p:cNvSpPr txBox="1"/>
          <p:nvPr/>
        </p:nvSpPr>
        <p:spPr>
          <a:xfrm>
            <a:off x="1570060" y="9972759"/>
            <a:ext cx="1388493" cy="528350"/>
          </a:xfrm>
          <a:prstGeom prst="rect">
            <a:avLst/>
          </a:prstGeom>
          <a:noFill/>
        </p:spPr>
        <p:txBody>
          <a:bodyPr wrap="square" rtlCol="0">
            <a:spAutoFit/>
          </a:bodyPr>
          <a:lstStyle/>
          <a:p>
            <a:pPr algn="ctr">
              <a:lnSpc>
                <a:spcPts val="1700"/>
              </a:lnSpc>
            </a:pPr>
            <a:r>
              <a:rPr kumimoji="1" lang="en-US" altLang="ja-JP" sz="1600" b="1" dirty="0">
                <a:solidFill>
                  <a:schemeClr val="bg1"/>
                </a:solidFill>
              </a:rPr>
              <a:t>Artemis Homepage</a:t>
            </a:r>
            <a:endParaRPr kumimoji="1" lang="ja-JP" altLang="en-US" sz="1600" b="1" dirty="0">
              <a:solidFill>
                <a:schemeClr val="bg1"/>
              </a:solidFill>
            </a:endParaRPr>
          </a:p>
        </p:txBody>
      </p:sp>
      <p:pic>
        <p:nvPicPr>
          <p:cNvPr id="5" name="図 4" descr="テキスト, ロゴ&#10;&#10;自動的に生成された説明">
            <a:extLst>
              <a:ext uri="{FF2B5EF4-FFF2-40B4-BE49-F238E27FC236}">
                <a16:creationId xmlns:a16="http://schemas.microsoft.com/office/drawing/2014/main" id="{49354A4D-36CC-66CA-2B85-95B5A17E51AC}"/>
              </a:ext>
            </a:extLst>
          </p:cNvPr>
          <p:cNvPicPr>
            <a:picLocks noChangeAspect="1"/>
          </p:cNvPicPr>
          <p:nvPr/>
        </p:nvPicPr>
        <p:blipFill>
          <a:blip r:embed="rId4">
            <a:extLst>
              <a:ext uri="{28A0092B-C50C-407E-A947-70E740481C1C}">
                <a14:useLocalDpi xmlns:a14="http://schemas.microsoft.com/office/drawing/2010/main" val="0"/>
              </a:ext>
            </a:extLst>
          </a:blip>
          <a:srcRect t="23240" b="20248"/>
          <a:stretch/>
        </p:blipFill>
        <p:spPr>
          <a:xfrm>
            <a:off x="44109" y="107950"/>
            <a:ext cx="3607479" cy="1441559"/>
          </a:xfrm>
          <a:prstGeom prst="rect">
            <a:avLst/>
          </a:prstGeom>
        </p:spPr>
      </p:pic>
      <p:grpSp>
        <p:nvGrpSpPr>
          <p:cNvPr id="43" name="グループ化 42">
            <a:extLst>
              <a:ext uri="{FF2B5EF4-FFF2-40B4-BE49-F238E27FC236}">
                <a16:creationId xmlns:a16="http://schemas.microsoft.com/office/drawing/2014/main" id="{12E576A0-CB53-2D42-E1BE-08A8BEDBC4B0}"/>
              </a:ext>
            </a:extLst>
          </p:cNvPr>
          <p:cNvGrpSpPr/>
          <p:nvPr/>
        </p:nvGrpSpPr>
        <p:grpSpPr>
          <a:xfrm>
            <a:off x="149594" y="1608548"/>
            <a:ext cx="3337059" cy="2334660"/>
            <a:chOff x="213094" y="1727939"/>
            <a:chExt cx="3337059" cy="2334660"/>
          </a:xfrm>
        </p:grpSpPr>
        <p:sp>
          <p:nvSpPr>
            <p:cNvPr id="9" name="テキスト ボックス 8">
              <a:extLst>
                <a:ext uri="{FF2B5EF4-FFF2-40B4-BE49-F238E27FC236}">
                  <a16:creationId xmlns:a16="http://schemas.microsoft.com/office/drawing/2014/main" id="{C19B4018-B21E-2AE9-5A4E-C7C851074103}"/>
                </a:ext>
              </a:extLst>
            </p:cNvPr>
            <p:cNvSpPr txBox="1"/>
            <p:nvPr/>
          </p:nvSpPr>
          <p:spPr>
            <a:xfrm>
              <a:off x="280645" y="2211230"/>
              <a:ext cx="3269508" cy="754053"/>
            </a:xfrm>
            <a:prstGeom prst="rect">
              <a:avLst/>
            </a:prstGeom>
            <a:noFill/>
          </p:spPr>
          <p:txBody>
            <a:bodyPr wrap="square" rtlCol="0">
              <a:spAutoFit/>
            </a:bodyPr>
            <a:lstStyle/>
            <a:p>
              <a:r>
                <a:rPr kumimoji="1" lang="ja-JP" altLang="en-US" sz="1400" b="1" dirty="0">
                  <a:solidFill>
                    <a:schemeClr val="bg1"/>
                  </a:solidFill>
                </a:rPr>
                <a:t>チームメンバー</a:t>
              </a:r>
              <a:endParaRPr kumimoji="1" lang="en-US" altLang="ja-JP"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松田 魁琉      　  </a:t>
              </a:r>
              <a:r>
                <a:rPr kumimoji="1" lang="en-US" altLang="ja-JP" sz="1200" dirty="0">
                  <a:solidFill>
                    <a:schemeClr val="bg1"/>
                  </a:solidFill>
                </a:rPr>
                <a:t>/   </a:t>
              </a:r>
              <a:r>
                <a:rPr kumimoji="1" lang="ja-JP" altLang="en-US" sz="1200" dirty="0">
                  <a:solidFill>
                    <a:schemeClr val="bg1"/>
                  </a:solidFill>
                </a:rPr>
                <a:t>　目野 優輝</a:t>
              </a:r>
              <a:endParaRPr kumimoji="1" lang="en-US" altLang="ja-JP" sz="1200" b="1" dirty="0">
                <a:solidFill>
                  <a:schemeClr val="bg1"/>
                </a:solidFill>
              </a:endParaRPr>
            </a:p>
            <a:p>
              <a:r>
                <a:rPr kumimoji="1" lang="ja-JP" altLang="en-US" sz="300" dirty="0">
                  <a:solidFill>
                    <a:schemeClr val="bg1"/>
                  </a:solidFill>
                </a:rPr>
                <a:t> </a:t>
              </a:r>
              <a:endParaRPr kumimoji="1" lang="en-US" altLang="ja-JP" sz="1600" dirty="0">
                <a:solidFill>
                  <a:schemeClr val="bg1"/>
                </a:solidFill>
              </a:endParaRPr>
            </a:p>
            <a:p>
              <a:r>
                <a:rPr kumimoji="1" lang="ja-JP" altLang="en-US" sz="1200" dirty="0">
                  <a:solidFill>
                    <a:schemeClr val="bg1"/>
                  </a:solidFill>
                </a:rPr>
                <a:t>　　石原 廉太郎   　</a:t>
              </a:r>
              <a:r>
                <a:rPr kumimoji="1" lang="en-US" altLang="ja-JP" sz="1200" dirty="0">
                  <a:solidFill>
                    <a:schemeClr val="bg1"/>
                  </a:solidFill>
                </a:rPr>
                <a:t>/    </a:t>
              </a:r>
              <a:r>
                <a:rPr kumimoji="1" lang="ja-JP" altLang="en-US" sz="1200" dirty="0">
                  <a:solidFill>
                    <a:schemeClr val="bg1"/>
                  </a:solidFill>
                </a:rPr>
                <a:t>　熊抱 崚太</a:t>
              </a:r>
              <a:endParaRPr kumimoji="1" lang="ja-JP" altLang="en-US" sz="1600" dirty="0">
                <a:solidFill>
                  <a:schemeClr val="bg1"/>
                </a:solidFill>
              </a:endParaRPr>
            </a:p>
          </p:txBody>
        </p:sp>
        <p:sp>
          <p:nvSpPr>
            <p:cNvPr id="3" name="テキスト ボックス 2">
              <a:extLst>
                <a:ext uri="{FF2B5EF4-FFF2-40B4-BE49-F238E27FC236}">
                  <a16:creationId xmlns:a16="http://schemas.microsoft.com/office/drawing/2014/main" id="{92FA1067-A6D6-3850-A8DF-B78BDD7D4A9B}"/>
                </a:ext>
              </a:extLst>
            </p:cNvPr>
            <p:cNvSpPr txBox="1"/>
            <p:nvPr/>
          </p:nvSpPr>
          <p:spPr>
            <a:xfrm>
              <a:off x="280645" y="2967480"/>
              <a:ext cx="3269508" cy="523220"/>
            </a:xfrm>
            <a:prstGeom prst="rect">
              <a:avLst/>
            </a:prstGeom>
            <a:noFill/>
          </p:spPr>
          <p:txBody>
            <a:bodyPr wrap="square" rtlCol="0">
              <a:spAutoFit/>
            </a:bodyPr>
            <a:lstStyle/>
            <a:p>
              <a:r>
                <a:rPr kumimoji="1" lang="ja-JP" altLang="en-US" sz="1400" b="1" dirty="0">
                  <a:solidFill>
                    <a:schemeClr val="bg1"/>
                  </a:solidFill>
                </a:rPr>
                <a:t>所属ノード</a:t>
              </a:r>
              <a:endParaRPr kumimoji="1" lang="en-US" altLang="ja-JP" sz="1600"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九州ブロック 福岡ノード</a:t>
              </a:r>
              <a:endParaRPr kumimoji="1" lang="ja-JP" altLang="en-US" sz="1600" dirty="0">
                <a:solidFill>
                  <a:schemeClr val="bg1"/>
                </a:solidFill>
              </a:endParaRPr>
            </a:p>
          </p:txBody>
        </p:sp>
        <p:sp>
          <p:nvSpPr>
            <p:cNvPr id="12" name="テキスト ボックス 11">
              <a:extLst>
                <a:ext uri="{FF2B5EF4-FFF2-40B4-BE49-F238E27FC236}">
                  <a16:creationId xmlns:a16="http://schemas.microsoft.com/office/drawing/2014/main" id="{34F65CA6-5F50-8FE6-B792-9B09120A272D}"/>
                </a:ext>
              </a:extLst>
            </p:cNvPr>
            <p:cNvSpPr txBox="1"/>
            <p:nvPr/>
          </p:nvSpPr>
          <p:spPr>
            <a:xfrm>
              <a:off x="213094" y="1727939"/>
              <a:ext cx="3269508" cy="400110"/>
            </a:xfrm>
            <a:prstGeom prst="rect">
              <a:avLst/>
            </a:prstGeom>
            <a:noFill/>
          </p:spPr>
          <p:txBody>
            <a:bodyPr wrap="square" rtlCol="0">
              <a:spAutoFit/>
            </a:bodyPr>
            <a:lstStyle/>
            <a:p>
              <a:r>
                <a:rPr kumimoji="1" lang="en-US" altLang="ja-JP" sz="2000" b="1" dirty="0">
                  <a:solidFill>
                    <a:schemeClr val="bg1"/>
                  </a:solidFill>
                </a:rPr>
                <a:t>Munako Artemis </a:t>
              </a:r>
              <a:r>
                <a:rPr kumimoji="1" lang="en-US" altLang="ja-JP" sz="1200" b="1" dirty="0">
                  <a:solidFill>
                    <a:schemeClr val="bg1"/>
                  </a:solidFill>
                </a:rPr>
                <a:t>- </a:t>
              </a:r>
              <a:r>
                <a:rPr kumimoji="1" lang="ja-JP" altLang="en-US" sz="1200" b="1" dirty="0">
                  <a:solidFill>
                    <a:schemeClr val="bg1"/>
                  </a:solidFill>
                </a:rPr>
                <a:t>チーム情報</a:t>
              </a:r>
              <a:endParaRPr kumimoji="1" lang="ja-JP" altLang="en-US" sz="2400" dirty="0">
                <a:solidFill>
                  <a:schemeClr val="bg1"/>
                </a:solidFill>
              </a:endParaRPr>
            </a:p>
          </p:txBody>
        </p:sp>
        <p:cxnSp>
          <p:nvCxnSpPr>
            <p:cNvPr id="14" name="直線コネクタ 13">
              <a:extLst>
                <a:ext uri="{FF2B5EF4-FFF2-40B4-BE49-F238E27FC236}">
                  <a16:creationId xmlns:a16="http://schemas.microsoft.com/office/drawing/2014/main" id="{1597944C-C842-14A8-1E60-851C13A75DF5}"/>
                </a:ext>
              </a:extLst>
            </p:cNvPr>
            <p:cNvCxnSpPr>
              <a:cxnSpLocks/>
            </p:cNvCxnSpPr>
            <p:nvPr/>
          </p:nvCxnSpPr>
          <p:spPr>
            <a:xfrm>
              <a:off x="280645" y="2128049"/>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50EA179E-F615-60AE-41BE-7368E1B50DEE}"/>
                </a:ext>
              </a:extLst>
            </p:cNvPr>
            <p:cNvSpPr txBox="1"/>
            <p:nvPr/>
          </p:nvSpPr>
          <p:spPr>
            <a:xfrm>
              <a:off x="280645" y="3539379"/>
              <a:ext cx="3269508" cy="523220"/>
            </a:xfrm>
            <a:prstGeom prst="rect">
              <a:avLst/>
            </a:prstGeom>
            <a:noFill/>
          </p:spPr>
          <p:txBody>
            <a:bodyPr wrap="square" rtlCol="0">
              <a:spAutoFit/>
            </a:bodyPr>
            <a:lstStyle/>
            <a:p>
              <a:r>
                <a:rPr kumimoji="1" lang="ja-JP" altLang="en-US" sz="1400" b="1" dirty="0">
                  <a:solidFill>
                    <a:schemeClr val="bg1"/>
                  </a:solidFill>
                </a:rPr>
                <a:t>参加リーグ</a:t>
              </a:r>
              <a:endParaRPr kumimoji="1" lang="en-US" altLang="ja-JP" sz="700"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サッカー・オープンリーグ</a:t>
              </a:r>
              <a:endParaRPr kumimoji="1" lang="ja-JP" altLang="en-US" sz="1600" dirty="0">
                <a:solidFill>
                  <a:schemeClr val="bg1"/>
                </a:solidFill>
              </a:endParaRPr>
            </a:p>
          </p:txBody>
        </p:sp>
      </p:grpSp>
      <p:grpSp>
        <p:nvGrpSpPr>
          <p:cNvPr id="47" name="グループ化 46">
            <a:extLst>
              <a:ext uri="{FF2B5EF4-FFF2-40B4-BE49-F238E27FC236}">
                <a16:creationId xmlns:a16="http://schemas.microsoft.com/office/drawing/2014/main" id="{E50866C9-36C5-0372-6F05-C2A66CB61118}"/>
              </a:ext>
            </a:extLst>
          </p:cNvPr>
          <p:cNvGrpSpPr/>
          <p:nvPr/>
        </p:nvGrpSpPr>
        <p:grpSpPr>
          <a:xfrm>
            <a:off x="149594" y="7433867"/>
            <a:ext cx="3311505" cy="1875089"/>
            <a:chOff x="213094" y="8678064"/>
            <a:chExt cx="3311505" cy="1875089"/>
          </a:xfrm>
        </p:grpSpPr>
        <p:sp>
          <p:nvSpPr>
            <p:cNvPr id="21" name="テキスト ボックス 20">
              <a:extLst>
                <a:ext uri="{FF2B5EF4-FFF2-40B4-BE49-F238E27FC236}">
                  <a16:creationId xmlns:a16="http://schemas.microsoft.com/office/drawing/2014/main" id="{3C7D9F41-BDC6-3752-480B-515DCC96D68C}"/>
                </a:ext>
              </a:extLst>
            </p:cNvPr>
            <p:cNvSpPr txBox="1"/>
            <p:nvPr/>
          </p:nvSpPr>
          <p:spPr>
            <a:xfrm>
              <a:off x="213094" y="8678064"/>
              <a:ext cx="3269508" cy="400110"/>
            </a:xfrm>
            <a:prstGeom prst="rect">
              <a:avLst/>
            </a:prstGeom>
            <a:noFill/>
          </p:spPr>
          <p:txBody>
            <a:bodyPr wrap="square" rtlCol="0">
              <a:spAutoFit/>
            </a:bodyPr>
            <a:lstStyle/>
            <a:p>
              <a:r>
                <a:rPr kumimoji="1" lang="ja-JP" altLang="en-US" sz="2000" b="1" dirty="0">
                  <a:solidFill>
                    <a:schemeClr val="bg1"/>
                  </a:solidFill>
                </a:rPr>
                <a:t>スポンサー</a:t>
              </a:r>
              <a:endParaRPr kumimoji="1" lang="ja-JP" altLang="en-US" sz="2400" dirty="0">
                <a:solidFill>
                  <a:schemeClr val="bg1"/>
                </a:solidFill>
              </a:endParaRPr>
            </a:p>
          </p:txBody>
        </p:sp>
        <p:cxnSp>
          <p:nvCxnSpPr>
            <p:cNvPr id="22" name="直線コネクタ 21">
              <a:extLst>
                <a:ext uri="{FF2B5EF4-FFF2-40B4-BE49-F238E27FC236}">
                  <a16:creationId xmlns:a16="http://schemas.microsoft.com/office/drawing/2014/main" id="{D9284087-7327-4A83-37AF-76FF830355F4}"/>
                </a:ext>
              </a:extLst>
            </p:cNvPr>
            <p:cNvCxnSpPr>
              <a:cxnSpLocks/>
            </p:cNvCxnSpPr>
            <p:nvPr/>
          </p:nvCxnSpPr>
          <p:spPr>
            <a:xfrm>
              <a:off x="280645" y="9078174"/>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12">
              <a:extLst>
                <a:ext uri="{FF2B5EF4-FFF2-40B4-BE49-F238E27FC236}">
                  <a16:creationId xmlns:a16="http://schemas.microsoft.com/office/drawing/2014/main" id="{8D3D1EB0-0AB2-58F0-F7C5-8364D5B009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35" t="34528" r="8968" b="33135"/>
            <a:stretch/>
          </p:blipFill>
          <p:spPr bwMode="auto">
            <a:xfrm>
              <a:off x="337796" y="9240527"/>
              <a:ext cx="1500530" cy="3336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a:extLst>
                <a:ext uri="{FF2B5EF4-FFF2-40B4-BE49-F238E27FC236}">
                  <a16:creationId xmlns:a16="http://schemas.microsoft.com/office/drawing/2014/main" id="{4D5A090A-DECC-BE6F-7ED6-FE6996B00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795" y="9664418"/>
              <a:ext cx="1500530" cy="2897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860F94B4-8452-C0E7-9EEA-064C2743F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210" y="10000806"/>
              <a:ext cx="1883268" cy="5523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1E6D5A11-CBD2-FBEA-C138-6ED4EC1294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57" t="58686" r="-2487" b="14690"/>
            <a:stretch/>
          </p:blipFill>
          <p:spPr bwMode="auto">
            <a:xfrm>
              <a:off x="244843" y="10036568"/>
              <a:ext cx="1329948" cy="479802"/>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テキスト&#10;&#10;中程度の精度で自動的に生成された説明">
              <a:extLst>
                <a:ext uri="{FF2B5EF4-FFF2-40B4-BE49-F238E27FC236}">
                  <a16:creationId xmlns:a16="http://schemas.microsoft.com/office/drawing/2014/main" id="{5AE3E0D1-EC68-8322-667F-8A3D0F34982C}"/>
                </a:ext>
              </a:extLst>
            </p:cNvPr>
            <p:cNvPicPr>
              <a:picLocks noChangeAspect="1"/>
            </p:cNvPicPr>
            <p:nvPr/>
          </p:nvPicPr>
          <p:blipFill rotWithShape="1">
            <a:blip r:embed="rId9">
              <a:extLst>
                <a:ext uri="{28A0092B-C50C-407E-A947-70E740481C1C}">
                  <a14:useLocalDpi xmlns:a14="http://schemas.microsoft.com/office/drawing/2010/main" val="0"/>
                </a:ext>
              </a:extLst>
            </a:blip>
            <a:srcRect l="3781" t="7563" r="3991" b="7709"/>
            <a:stretch/>
          </p:blipFill>
          <p:spPr>
            <a:xfrm>
              <a:off x="1987017" y="9240527"/>
              <a:ext cx="1537582" cy="713683"/>
            </a:xfrm>
            <a:prstGeom prst="rect">
              <a:avLst/>
            </a:prstGeom>
          </p:spPr>
        </p:pic>
      </p:grpSp>
      <p:grpSp>
        <p:nvGrpSpPr>
          <p:cNvPr id="44" name="グループ化 43">
            <a:extLst>
              <a:ext uri="{FF2B5EF4-FFF2-40B4-BE49-F238E27FC236}">
                <a16:creationId xmlns:a16="http://schemas.microsoft.com/office/drawing/2014/main" id="{D5D6CB4A-4012-AD76-03F3-1F814CC9A05D}"/>
              </a:ext>
            </a:extLst>
          </p:cNvPr>
          <p:cNvGrpSpPr/>
          <p:nvPr/>
        </p:nvGrpSpPr>
        <p:grpSpPr>
          <a:xfrm>
            <a:off x="149594" y="4066715"/>
            <a:ext cx="3303283" cy="3277294"/>
            <a:chOff x="213094" y="4670920"/>
            <a:chExt cx="3303283" cy="3277294"/>
          </a:xfrm>
        </p:grpSpPr>
        <p:sp>
          <p:nvSpPr>
            <p:cNvPr id="31" name="テキスト ボックス 30">
              <a:extLst>
                <a:ext uri="{FF2B5EF4-FFF2-40B4-BE49-F238E27FC236}">
                  <a16:creationId xmlns:a16="http://schemas.microsoft.com/office/drawing/2014/main" id="{5EEB6EBC-9F64-2F03-CB1D-D0969224D644}"/>
                </a:ext>
              </a:extLst>
            </p:cNvPr>
            <p:cNvSpPr txBox="1"/>
            <p:nvPr/>
          </p:nvSpPr>
          <p:spPr>
            <a:xfrm>
              <a:off x="246869" y="5193614"/>
              <a:ext cx="3269508" cy="2754600"/>
            </a:xfrm>
            <a:prstGeom prst="rect">
              <a:avLst/>
            </a:prstGeom>
            <a:noFill/>
          </p:spPr>
          <p:txBody>
            <a:bodyPr wrap="square" rtlCol="0">
              <a:spAutoFit/>
            </a:bodyPr>
            <a:lstStyle/>
            <a:p>
              <a:r>
                <a:rPr kumimoji="1" lang="en-US" altLang="ja-JP" sz="1400" b="1" dirty="0">
                  <a:solidFill>
                    <a:schemeClr val="bg1"/>
                  </a:solidFill>
                </a:rPr>
                <a:t>&gt; Autodesk Fusion</a:t>
              </a:r>
            </a:p>
            <a:p>
              <a:r>
                <a:rPr kumimoji="1" lang="ja-JP" altLang="en-US" sz="1000" b="1" dirty="0">
                  <a:solidFill>
                    <a:schemeClr val="bg1"/>
                  </a:solidFill>
                </a:rPr>
                <a:t>  </a:t>
              </a:r>
              <a:r>
                <a:rPr kumimoji="1" lang="ja-JP" altLang="en-US" sz="1000" dirty="0">
                  <a:solidFill>
                    <a:schemeClr val="bg1"/>
                  </a:solidFill>
                </a:rPr>
                <a:t>ロボット全体の設計や、</a:t>
              </a:r>
              <a:r>
                <a:rPr kumimoji="1" lang="en-US" altLang="ja-JP" sz="1000" dirty="0">
                  <a:solidFill>
                    <a:schemeClr val="bg1"/>
                  </a:solidFill>
                </a:rPr>
                <a:t>3D</a:t>
              </a:r>
              <a:r>
                <a:rPr kumimoji="1" lang="ja-JP" altLang="en-US" sz="1000" dirty="0">
                  <a:solidFill>
                    <a:schemeClr val="bg1"/>
                  </a:solidFill>
                </a:rPr>
                <a:t>プリンターで</a:t>
              </a:r>
              <a:endParaRPr kumimoji="1" lang="en-US" altLang="ja-JP" sz="1000" dirty="0">
                <a:solidFill>
                  <a:schemeClr val="bg1"/>
                </a:solidFill>
              </a:endParaRPr>
            </a:p>
            <a:p>
              <a:r>
                <a:rPr kumimoji="1" lang="ja-JP" altLang="en-US" sz="1000" dirty="0">
                  <a:solidFill>
                    <a:schemeClr val="bg1"/>
                  </a:solidFill>
                </a:rPr>
                <a:t>  印刷・</a:t>
              </a:r>
              <a:r>
                <a:rPr kumimoji="1" lang="en-US" altLang="ja-JP" sz="1000" dirty="0">
                  <a:solidFill>
                    <a:schemeClr val="bg1"/>
                  </a:solidFill>
                </a:rPr>
                <a:t>CNC</a:t>
              </a:r>
              <a:r>
                <a:rPr kumimoji="1" lang="ja-JP" altLang="en-US" sz="1000" dirty="0">
                  <a:solidFill>
                    <a:schemeClr val="bg1"/>
                  </a:solidFill>
                </a:rPr>
                <a:t>で加工するためのデータ作成</a:t>
              </a:r>
              <a:endParaRPr kumimoji="1" lang="en-US" altLang="ja-JP" sz="1000" dirty="0">
                <a:solidFill>
                  <a:schemeClr val="bg1"/>
                </a:solidFill>
              </a:endParaRPr>
            </a:p>
            <a:p>
              <a:endParaRPr kumimoji="1" lang="en-US" altLang="ja-JP" sz="900" b="1" dirty="0">
                <a:solidFill>
                  <a:schemeClr val="bg1"/>
                </a:solidFill>
              </a:endParaRPr>
            </a:p>
            <a:p>
              <a:r>
                <a:rPr kumimoji="1" lang="en-US" altLang="ja-JP" sz="1400" b="1" dirty="0">
                  <a:solidFill>
                    <a:schemeClr val="bg1"/>
                  </a:solidFill>
                </a:rPr>
                <a:t>&gt; KiCad 7.0</a:t>
              </a:r>
            </a:p>
            <a:p>
              <a:endParaRPr kumimoji="1" lang="en-US" altLang="ja-JP" sz="600" b="1" dirty="0">
                <a:solidFill>
                  <a:schemeClr val="bg1"/>
                </a:solidFill>
              </a:endParaRPr>
            </a:p>
            <a:p>
              <a:r>
                <a:rPr kumimoji="1" lang="ja-JP" altLang="en-US" sz="1000" dirty="0">
                  <a:solidFill>
                    <a:schemeClr val="bg1"/>
                  </a:solidFill>
                </a:rPr>
                <a:t>  外注するための基板データの作成</a:t>
              </a:r>
              <a:endParaRPr kumimoji="1" lang="en-US" altLang="ja-JP" sz="1600" dirty="0">
                <a:solidFill>
                  <a:schemeClr val="bg1"/>
                </a:solidFill>
              </a:endParaRPr>
            </a:p>
            <a:p>
              <a:endParaRPr kumimoji="1" lang="en-US" altLang="ja-JP" sz="600" b="1" dirty="0">
                <a:solidFill>
                  <a:schemeClr val="bg1"/>
                </a:solidFill>
              </a:endParaRPr>
            </a:p>
            <a:p>
              <a:endParaRPr kumimoji="1" lang="en-US" altLang="ja-JP" sz="600" b="1" dirty="0">
                <a:solidFill>
                  <a:schemeClr val="bg1"/>
                </a:solidFill>
              </a:endParaRPr>
            </a:p>
            <a:p>
              <a:r>
                <a:rPr kumimoji="1" lang="en-US" altLang="ja-JP" sz="1400" b="1" dirty="0">
                  <a:solidFill>
                    <a:schemeClr val="bg1"/>
                  </a:solidFill>
                </a:rPr>
                <a:t>&gt; Visual Studio Code</a:t>
              </a:r>
            </a:p>
            <a:p>
              <a:r>
                <a:rPr kumimoji="1" lang="ja-JP" altLang="en-US" sz="1000" b="1" dirty="0">
                  <a:solidFill>
                    <a:schemeClr val="bg1"/>
                  </a:solidFill>
                </a:rPr>
                <a:t>  </a:t>
              </a:r>
              <a:r>
                <a:rPr kumimoji="1" lang="ja-JP" altLang="en-US" sz="1000" dirty="0">
                  <a:solidFill>
                    <a:schemeClr val="bg1"/>
                  </a:solidFill>
                </a:rPr>
                <a:t>メインマイコン・各センサー処理用の</a:t>
              </a:r>
              <a:endParaRPr kumimoji="1" lang="en-US" altLang="ja-JP" sz="1000" dirty="0">
                <a:solidFill>
                  <a:schemeClr val="bg1"/>
                </a:solidFill>
              </a:endParaRPr>
            </a:p>
            <a:p>
              <a:r>
                <a:rPr kumimoji="1" lang="ja-JP" altLang="en-US" sz="1000" dirty="0">
                  <a:solidFill>
                    <a:schemeClr val="bg1"/>
                  </a:solidFill>
                </a:rPr>
                <a:t>  マイコンのプログラムの作成</a:t>
              </a:r>
              <a:endParaRPr kumimoji="1" lang="en-US" altLang="ja-JP" sz="1000" dirty="0">
                <a:solidFill>
                  <a:schemeClr val="bg1"/>
                </a:solidFill>
              </a:endParaRPr>
            </a:p>
            <a:p>
              <a:endParaRPr kumimoji="1" lang="en-US" altLang="ja-JP" sz="1000" dirty="0">
                <a:solidFill>
                  <a:schemeClr val="bg1"/>
                </a:solidFill>
              </a:endParaRPr>
            </a:p>
            <a:p>
              <a:r>
                <a:rPr kumimoji="1" lang="en-US" altLang="ja-JP" sz="1400" b="1" dirty="0">
                  <a:solidFill>
                    <a:schemeClr val="bg1"/>
                  </a:solidFill>
                </a:rPr>
                <a:t>&gt; MaixPy IDE</a:t>
              </a:r>
            </a:p>
            <a:p>
              <a:r>
                <a:rPr kumimoji="1" lang="ja-JP" altLang="en-US" sz="1000" b="1" dirty="0">
                  <a:solidFill>
                    <a:schemeClr val="bg1"/>
                  </a:solidFill>
                </a:rPr>
                <a:t>  </a:t>
              </a:r>
              <a:r>
                <a:rPr kumimoji="1" lang="en-US" altLang="ja-JP" sz="1000" dirty="0">
                  <a:solidFill>
                    <a:schemeClr val="bg1"/>
                  </a:solidFill>
                </a:rPr>
                <a:t>UnitV(</a:t>
              </a:r>
              <a:r>
                <a:rPr kumimoji="1" lang="ja-JP" altLang="en-US" sz="1000" dirty="0">
                  <a:solidFill>
                    <a:schemeClr val="bg1"/>
                  </a:solidFill>
                </a:rPr>
                <a:t>カメラ</a:t>
              </a:r>
              <a:r>
                <a:rPr kumimoji="1" lang="en-US" altLang="ja-JP" sz="1000" dirty="0">
                  <a:solidFill>
                    <a:schemeClr val="bg1"/>
                  </a:solidFill>
                </a:rPr>
                <a:t>)</a:t>
              </a:r>
              <a:r>
                <a:rPr kumimoji="1" lang="ja-JP" altLang="en-US" sz="1000" dirty="0">
                  <a:solidFill>
                    <a:schemeClr val="bg1"/>
                  </a:solidFill>
                </a:rPr>
                <a:t>に書き込むプログラムの</a:t>
              </a:r>
              <a:endParaRPr kumimoji="1" lang="en-US" altLang="ja-JP" sz="1000" dirty="0">
                <a:solidFill>
                  <a:schemeClr val="bg1"/>
                </a:solidFill>
              </a:endParaRPr>
            </a:p>
            <a:p>
              <a:r>
                <a:rPr kumimoji="1" lang="ja-JP" altLang="en-US" sz="1000" dirty="0">
                  <a:solidFill>
                    <a:schemeClr val="bg1"/>
                  </a:solidFill>
                </a:rPr>
                <a:t>  作成、カラートラッキング用データの</a:t>
              </a:r>
              <a:endParaRPr kumimoji="1" lang="en-US" altLang="ja-JP" sz="1000" dirty="0">
                <a:solidFill>
                  <a:schemeClr val="bg1"/>
                </a:solidFill>
              </a:endParaRPr>
            </a:p>
            <a:p>
              <a:r>
                <a:rPr kumimoji="1" lang="ja-JP" altLang="en-US" sz="1000" dirty="0">
                  <a:solidFill>
                    <a:schemeClr val="bg1"/>
                  </a:solidFill>
                </a:rPr>
                <a:t>  調整</a:t>
              </a:r>
              <a:endParaRPr kumimoji="1" lang="en-US" altLang="ja-JP" sz="2000" b="1" dirty="0">
                <a:solidFill>
                  <a:schemeClr val="bg1"/>
                </a:solidFill>
              </a:endParaRPr>
            </a:p>
          </p:txBody>
        </p:sp>
        <p:sp>
          <p:nvSpPr>
            <p:cNvPr id="29" name="テキスト ボックス 28">
              <a:extLst>
                <a:ext uri="{FF2B5EF4-FFF2-40B4-BE49-F238E27FC236}">
                  <a16:creationId xmlns:a16="http://schemas.microsoft.com/office/drawing/2014/main" id="{6C98CD2B-208D-2932-CFEA-42C3AC5AA8C5}"/>
                </a:ext>
              </a:extLst>
            </p:cNvPr>
            <p:cNvSpPr txBox="1"/>
            <p:nvPr/>
          </p:nvSpPr>
          <p:spPr>
            <a:xfrm>
              <a:off x="213094" y="4670920"/>
              <a:ext cx="3269508" cy="400110"/>
            </a:xfrm>
            <a:prstGeom prst="rect">
              <a:avLst/>
            </a:prstGeom>
            <a:noFill/>
          </p:spPr>
          <p:txBody>
            <a:bodyPr wrap="square" rtlCol="0">
              <a:spAutoFit/>
            </a:bodyPr>
            <a:lstStyle/>
            <a:p>
              <a:r>
                <a:rPr kumimoji="1" lang="ja-JP" altLang="en-US" sz="2000" b="1" dirty="0">
                  <a:solidFill>
                    <a:schemeClr val="bg1"/>
                  </a:solidFill>
                </a:rPr>
                <a:t>使用ツール</a:t>
              </a:r>
              <a:endParaRPr kumimoji="1" lang="ja-JP" altLang="en-US" sz="2400" dirty="0">
                <a:solidFill>
                  <a:schemeClr val="bg1"/>
                </a:solidFill>
              </a:endParaRPr>
            </a:p>
          </p:txBody>
        </p:sp>
        <p:cxnSp>
          <p:nvCxnSpPr>
            <p:cNvPr id="30" name="直線コネクタ 29">
              <a:extLst>
                <a:ext uri="{FF2B5EF4-FFF2-40B4-BE49-F238E27FC236}">
                  <a16:creationId xmlns:a16="http://schemas.microsoft.com/office/drawing/2014/main" id="{2F8494B6-A7A0-19F1-851B-44627C5AA31E}"/>
                </a:ext>
              </a:extLst>
            </p:cNvPr>
            <p:cNvCxnSpPr>
              <a:cxnSpLocks/>
            </p:cNvCxnSpPr>
            <p:nvPr/>
          </p:nvCxnSpPr>
          <p:spPr>
            <a:xfrm>
              <a:off x="280645" y="5071030"/>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図 34" descr="文字が書かれている&#10;&#10;中程度の精度で自動的に生成された説明">
              <a:extLst>
                <a:ext uri="{FF2B5EF4-FFF2-40B4-BE49-F238E27FC236}">
                  <a16:creationId xmlns:a16="http://schemas.microsoft.com/office/drawing/2014/main" id="{FDDB12A0-29F4-7F46-F494-DDA1167E00A7}"/>
                </a:ext>
              </a:extLst>
            </p:cNvPr>
            <p:cNvPicPr>
              <a:picLocks noChangeAspect="1"/>
            </p:cNvPicPr>
            <p:nvPr/>
          </p:nvPicPr>
          <p:blipFill>
            <a:blip r:embed="rId10">
              <a:extLst>
                <a:ext uri="{28A0092B-C50C-407E-A947-70E740481C1C}">
                  <a14:useLocalDpi xmlns:a14="http://schemas.microsoft.com/office/drawing/2010/main" val="0"/>
                </a:ext>
              </a:extLst>
            </a:blip>
            <a:srcRect l="17463" t="14724" r="17258" b="18693"/>
            <a:stretch/>
          </p:blipFill>
          <p:spPr>
            <a:xfrm>
              <a:off x="2932653" y="5186742"/>
              <a:ext cx="557213" cy="568337"/>
            </a:xfrm>
            <a:prstGeom prst="rect">
              <a:avLst/>
            </a:prstGeom>
          </p:spPr>
        </p:pic>
        <p:pic>
          <p:nvPicPr>
            <p:cNvPr id="37" name="図 36" descr="アイコン&#10;&#10;自動的に生成された説明">
              <a:extLst>
                <a:ext uri="{FF2B5EF4-FFF2-40B4-BE49-F238E27FC236}">
                  <a16:creationId xmlns:a16="http://schemas.microsoft.com/office/drawing/2014/main" id="{FF33502F-58CA-11A4-D90E-6C605AE880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2653" y="5877662"/>
              <a:ext cx="557213" cy="557213"/>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D7740822-055A-D342-5A22-656C3C055A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2653" y="6532379"/>
              <a:ext cx="557213" cy="557213"/>
            </a:xfrm>
            <a:prstGeom prst="rect">
              <a:avLst/>
            </a:prstGeom>
          </p:spPr>
        </p:pic>
        <p:pic>
          <p:nvPicPr>
            <p:cNvPr id="41" name="図 40" descr="文字が書かれている&#10;&#10;中程度の精度で自動的に生成された説明">
              <a:extLst>
                <a:ext uri="{FF2B5EF4-FFF2-40B4-BE49-F238E27FC236}">
                  <a16:creationId xmlns:a16="http://schemas.microsoft.com/office/drawing/2014/main" id="{6FEAF566-57F6-8C43-EC9E-BE7352BA23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2653" y="7272301"/>
              <a:ext cx="557213" cy="557213"/>
            </a:xfrm>
            <a:prstGeom prst="rect">
              <a:avLst/>
            </a:prstGeom>
          </p:spPr>
        </p:pic>
      </p:grpSp>
      <p:pic>
        <p:nvPicPr>
          <p:cNvPr id="46" name="図 45" descr="QR コード&#10;&#10;自動的に生成された説明">
            <a:extLst>
              <a:ext uri="{FF2B5EF4-FFF2-40B4-BE49-F238E27FC236}">
                <a16:creationId xmlns:a16="http://schemas.microsoft.com/office/drawing/2014/main" id="{50633C48-3653-03BF-4E97-5F33A84940B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5331" y="9979107"/>
            <a:ext cx="494247" cy="494247"/>
          </a:xfrm>
          <a:prstGeom prst="rect">
            <a:avLst/>
          </a:prstGeom>
        </p:spPr>
      </p:pic>
      <p:sp>
        <p:nvSpPr>
          <p:cNvPr id="48" name="テキスト ボックス 47">
            <a:extLst>
              <a:ext uri="{FF2B5EF4-FFF2-40B4-BE49-F238E27FC236}">
                <a16:creationId xmlns:a16="http://schemas.microsoft.com/office/drawing/2014/main" id="{65AE3D40-3C09-8226-7974-8BF8E25D77F7}"/>
              </a:ext>
            </a:extLst>
          </p:cNvPr>
          <p:cNvSpPr txBox="1"/>
          <p:nvPr/>
        </p:nvSpPr>
        <p:spPr>
          <a:xfrm>
            <a:off x="149594" y="9395680"/>
            <a:ext cx="3269508" cy="400110"/>
          </a:xfrm>
          <a:prstGeom prst="rect">
            <a:avLst/>
          </a:prstGeom>
          <a:noFill/>
        </p:spPr>
        <p:txBody>
          <a:bodyPr wrap="square" rtlCol="0">
            <a:spAutoFit/>
          </a:bodyPr>
          <a:lstStyle/>
          <a:p>
            <a:r>
              <a:rPr kumimoji="1" lang="ja-JP" altLang="en-US" sz="2000" b="1" dirty="0">
                <a:solidFill>
                  <a:schemeClr val="bg1"/>
                </a:solidFill>
              </a:rPr>
              <a:t>各種リンク</a:t>
            </a:r>
            <a:endParaRPr kumimoji="1" lang="ja-JP" altLang="en-US" sz="2400" dirty="0">
              <a:solidFill>
                <a:schemeClr val="bg1"/>
              </a:solidFill>
            </a:endParaRPr>
          </a:p>
        </p:txBody>
      </p:sp>
      <p:cxnSp>
        <p:nvCxnSpPr>
          <p:cNvPr id="49" name="直線コネクタ 48">
            <a:extLst>
              <a:ext uri="{FF2B5EF4-FFF2-40B4-BE49-F238E27FC236}">
                <a16:creationId xmlns:a16="http://schemas.microsoft.com/office/drawing/2014/main" id="{C1A37454-DC84-C189-63FA-799AB876D6A5}"/>
              </a:ext>
            </a:extLst>
          </p:cNvPr>
          <p:cNvCxnSpPr>
            <a:cxnSpLocks/>
          </p:cNvCxnSpPr>
          <p:nvPr/>
        </p:nvCxnSpPr>
        <p:spPr>
          <a:xfrm>
            <a:off x="217145" y="9795790"/>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8" name="Picture 4" descr="Twitterのロゴ X のベクトルとイラストを無料でダウンロード | Freepik">
            <a:extLst>
              <a:ext uri="{FF2B5EF4-FFF2-40B4-BE49-F238E27FC236}">
                <a16:creationId xmlns:a16="http://schemas.microsoft.com/office/drawing/2014/main" id="{DAABF033-BEE2-97D5-18D0-072B892783F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600" t="11451" r="12601" b="13874"/>
          <a:stretch/>
        </p:blipFill>
        <p:spPr bwMode="auto">
          <a:xfrm>
            <a:off x="399707" y="9978238"/>
            <a:ext cx="482469" cy="494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B87B39-2B63-9FFD-D44B-0C50F2E47E5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018" r="8645"/>
          <a:stretch/>
        </p:blipFill>
        <p:spPr bwMode="auto">
          <a:xfrm>
            <a:off x="3982140" y="290961"/>
            <a:ext cx="3146025" cy="3551624"/>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5" name="正方形/長方形 54">
            <a:extLst>
              <a:ext uri="{FF2B5EF4-FFF2-40B4-BE49-F238E27FC236}">
                <a16:creationId xmlns:a16="http://schemas.microsoft.com/office/drawing/2014/main" id="{A4566275-538B-F1AB-9651-85911A7D8026}"/>
              </a:ext>
            </a:extLst>
          </p:cNvPr>
          <p:cNvSpPr/>
          <p:nvPr/>
        </p:nvSpPr>
        <p:spPr>
          <a:xfrm>
            <a:off x="7396654" y="294783"/>
            <a:ext cx="1820736" cy="475883"/>
          </a:xfrm>
          <a:prstGeom prst="rect">
            <a:avLst/>
          </a:prstGeom>
          <a:solidFill>
            <a:srgbClr val="D60000"/>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100" b="1" dirty="0"/>
              <a:t>バッテリー</a:t>
            </a:r>
            <a:endParaRPr kumimoji="1" lang="en-US" altLang="ja-JP" sz="1100" b="1" dirty="0"/>
          </a:p>
          <a:p>
            <a:pPr algn="ctr"/>
            <a:r>
              <a:rPr kumimoji="1" lang="en-US" altLang="ja-JP" sz="1200" b="1" dirty="0"/>
              <a:t>11.1V 2200mAh</a:t>
            </a:r>
            <a:endParaRPr kumimoji="1" lang="ja-JP" altLang="en-US" sz="1200" b="1" dirty="0"/>
          </a:p>
        </p:txBody>
      </p:sp>
      <p:sp>
        <p:nvSpPr>
          <p:cNvPr id="57" name="正方形/長方形 56">
            <a:extLst>
              <a:ext uri="{FF2B5EF4-FFF2-40B4-BE49-F238E27FC236}">
                <a16:creationId xmlns:a16="http://schemas.microsoft.com/office/drawing/2014/main" id="{80E5DC57-7E0D-7143-BFEA-7CDD64B5ED39}"/>
              </a:ext>
            </a:extLst>
          </p:cNvPr>
          <p:cNvSpPr/>
          <p:nvPr/>
        </p:nvSpPr>
        <p:spPr>
          <a:xfrm>
            <a:off x="7915812" y="766309"/>
            <a:ext cx="627063" cy="230945"/>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a:t>
            </a:r>
            <a:endParaRPr kumimoji="1" lang="ja-JP" altLang="en-US" sz="1000" b="1" dirty="0"/>
          </a:p>
        </p:txBody>
      </p:sp>
      <p:sp>
        <p:nvSpPr>
          <p:cNvPr id="60" name="正方形/長方形 59">
            <a:extLst>
              <a:ext uri="{FF2B5EF4-FFF2-40B4-BE49-F238E27FC236}">
                <a16:creationId xmlns:a16="http://schemas.microsoft.com/office/drawing/2014/main" id="{AEFA5CB4-71D7-DEA6-C81C-5A21D4BE6DED}"/>
              </a:ext>
            </a:extLst>
          </p:cNvPr>
          <p:cNvSpPr/>
          <p:nvPr/>
        </p:nvSpPr>
        <p:spPr>
          <a:xfrm rot="5400000">
            <a:off x="6896507" y="2953588"/>
            <a:ext cx="1549157" cy="223739"/>
          </a:xfrm>
          <a:prstGeom prst="rect">
            <a:avLst/>
          </a:prstGeom>
          <a:solidFill>
            <a:srgbClr val="FF3F3F"/>
          </a:solidFill>
          <a:ln>
            <a:noFill/>
          </a:ln>
          <a:effectLst>
            <a:outerShdw blurRad="50800" dist="38100" dir="16200000"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1000" b="1" dirty="0"/>
          </a:p>
        </p:txBody>
      </p:sp>
      <p:sp>
        <p:nvSpPr>
          <p:cNvPr id="61" name="正方形/長方形 60">
            <a:extLst>
              <a:ext uri="{FF2B5EF4-FFF2-40B4-BE49-F238E27FC236}">
                <a16:creationId xmlns:a16="http://schemas.microsoft.com/office/drawing/2014/main" id="{BDE38F7C-78A7-1D94-C19E-2D00CFE533F7}"/>
              </a:ext>
            </a:extLst>
          </p:cNvPr>
          <p:cNvSpPr/>
          <p:nvPr/>
        </p:nvSpPr>
        <p:spPr>
          <a:xfrm>
            <a:off x="8066777" y="2303578"/>
            <a:ext cx="889001" cy="181812"/>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POWER:48V</a:t>
            </a:r>
            <a:endParaRPr kumimoji="1" lang="ja-JP" altLang="en-US" sz="900" b="1" dirty="0"/>
          </a:p>
        </p:txBody>
      </p:sp>
      <p:sp>
        <p:nvSpPr>
          <p:cNvPr id="62" name="正方形/長方形 61">
            <a:extLst>
              <a:ext uri="{FF2B5EF4-FFF2-40B4-BE49-F238E27FC236}">
                <a16:creationId xmlns:a16="http://schemas.microsoft.com/office/drawing/2014/main" id="{7E841872-B782-FF2C-D650-BE7095DC81F8}"/>
              </a:ext>
            </a:extLst>
          </p:cNvPr>
          <p:cNvSpPr/>
          <p:nvPr/>
        </p:nvSpPr>
        <p:spPr>
          <a:xfrm>
            <a:off x="7559216" y="3616297"/>
            <a:ext cx="1863484" cy="223738"/>
          </a:xfrm>
          <a:prstGeom prst="rect">
            <a:avLst/>
          </a:prstGeom>
          <a:solidFill>
            <a:srgbClr val="FF3F3F"/>
          </a:solidFill>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POWER:12V</a:t>
            </a:r>
            <a:endParaRPr kumimoji="1" lang="ja-JP" altLang="en-US" sz="1000" b="1" dirty="0"/>
          </a:p>
        </p:txBody>
      </p:sp>
      <p:grpSp>
        <p:nvGrpSpPr>
          <p:cNvPr id="1362" name="グループ化 1361">
            <a:extLst>
              <a:ext uri="{FF2B5EF4-FFF2-40B4-BE49-F238E27FC236}">
                <a16:creationId xmlns:a16="http://schemas.microsoft.com/office/drawing/2014/main" id="{4CB9500E-C531-9E74-281B-C5622CAFBF2F}"/>
              </a:ext>
            </a:extLst>
          </p:cNvPr>
          <p:cNvGrpSpPr/>
          <p:nvPr/>
        </p:nvGrpSpPr>
        <p:grpSpPr>
          <a:xfrm>
            <a:off x="7915812" y="2472691"/>
            <a:ext cx="1193551" cy="1072733"/>
            <a:chOff x="7953279" y="3157438"/>
            <a:chExt cx="1193551" cy="1072733"/>
          </a:xfrm>
        </p:grpSpPr>
        <p:sp>
          <p:nvSpPr>
            <p:cNvPr id="1344" name="正方形/長方形 1343">
              <a:extLst>
                <a:ext uri="{FF2B5EF4-FFF2-40B4-BE49-F238E27FC236}">
                  <a16:creationId xmlns:a16="http://schemas.microsoft.com/office/drawing/2014/main" id="{C5BA2F56-0393-3AEF-D65A-C7CF63F25DC2}"/>
                </a:ext>
              </a:extLst>
            </p:cNvPr>
            <p:cNvSpPr/>
            <p:nvPr/>
          </p:nvSpPr>
          <p:spPr>
            <a:xfrm>
              <a:off x="7953279" y="3157438"/>
              <a:ext cx="1193551" cy="1072733"/>
            </a:xfrm>
            <a:prstGeom prst="rect">
              <a:avLst/>
            </a:prstGeom>
            <a:solidFill>
              <a:schemeClr val="tx1">
                <a:lumMod val="75000"/>
                <a:lumOff val="2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pPr algn="ctr"/>
              <a:r>
                <a:rPr kumimoji="1" lang="ja-JP" altLang="en-US" sz="1050" b="1" dirty="0"/>
                <a:t>ソレノイド</a:t>
              </a:r>
              <a:endParaRPr kumimoji="1" lang="en-US" altLang="ja-JP" sz="1050" b="1" dirty="0"/>
            </a:p>
            <a:p>
              <a:pPr algn="ctr"/>
              <a:endParaRPr kumimoji="1" lang="en-US" altLang="ja-JP" sz="1050" b="1" dirty="0"/>
            </a:p>
            <a:p>
              <a:pPr algn="ctr"/>
              <a:endParaRPr kumimoji="1" lang="en-US" altLang="ja-JP" sz="1050" b="1" dirty="0"/>
            </a:p>
            <a:p>
              <a:pPr algn="ctr"/>
              <a:endParaRPr kumimoji="1" lang="en-US" altLang="ja-JP" sz="1050" b="1" dirty="0"/>
            </a:p>
            <a:p>
              <a:pPr algn="ctr"/>
              <a:endParaRPr kumimoji="1" lang="en-US" altLang="ja-JP" sz="1050" b="1" dirty="0"/>
            </a:p>
            <a:p>
              <a:pPr algn="ctr"/>
              <a:r>
                <a:rPr kumimoji="1" lang="en-US" altLang="ja-JP" sz="1050" b="1" dirty="0"/>
                <a:t>CB1029 x 2</a:t>
              </a:r>
              <a:endParaRPr kumimoji="1" lang="en-US" altLang="ja-JP" sz="900" b="1" dirty="0"/>
            </a:p>
          </p:txBody>
        </p:sp>
        <p:pic>
          <p:nvPicPr>
            <p:cNvPr id="1032" name="Picture 8">
              <a:extLst>
                <a:ext uri="{FF2B5EF4-FFF2-40B4-BE49-F238E27FC236}">
                  <a16:creationId xmlns:a16="http://schemas.microsoft.com/office/drawing/2014/main" id="{041D0854-EE62-D444-AC1E-5538FF9B605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8934" t="15406" r="11388" b="27232"/>
            <a:stretch/>
          </p:blipFill>
          <p:spPr bwMode="auto">
            <a:xfrm>
              <a:off x="8186112" y="3427389"/>
              <a:ext cx="737963" cy="5683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1349" name="正方形/長方形 1348">
            <a:extLst>
              <a:ext uri="{FF2B5EF4-FFF2-40B4-BE49-F238E27FC236}">
                <a16:creationId xmlns:a16="http://schemas.microsoft.com/office/drawing/2014/main" id="{3BFEF1F9-E8F6-EA58-CAE6-DB3CBACABBE4}"/>
              </a:ext>
            </a:extLst>
          </p:cNvPr>
          <p:cNvSpPr/>
          <p:nvPr/>
        </p:nvSpPr>
        <p:spPr>
          <a:xfrm rot="16200000">
            <a:off x="8870095" y="1517711"/>
            <a:ext cx="897284" cy="207935"/>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POWER:5V</a:t>
            </a:r>
            <a:endParaRPr kumimoji="1" lang="ja-JP" altLang="en-US" sz="1000" b="1" dirty="0"/>
          </a:p>
        </p:txBody>
      </p:sp>
      <p:sp>
        <p:nvSpPr>
          <p:cNvPr id="1353" name="正方形/長方形 1352">
            <a:extLst>
              <a:ext uri="{FF2B5EF4-FFF2-40B4-BE49-F238E27FC236}">
                <a16:creationId xmlns:a16="http://schemas.microsoft.com/office/drawing/2014/main" id="{FB92A192-8827-CDFF-006D-AFC7E33DABA2}"/>
              </a:ext>
            </a:extLst>
          </p:cNvPr>
          <p:cNvSpPr/>
          <p:nvPr/>
        </p:nvSpPr>
        <p:spPr>
          <a:xfrm>
            <a:off x="10406657" y="2290878"/>
            <a:ext cx="889001" cy="181812"/>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61" name="グループ化 1360">
            <a:extLst>
              <a:ext uri="{FF2B5EF4-FFF2-40B4-BE49-F238E27FC236}">
                <a16:creationId xmlns:a16="http://schemas.microsoft.com/office/drawing/2014/main" id="{4522E971-DD28-5045-E6BC-884C87D60ED5}"/>
              </a:ext>
            </a:extLst>
          </p:cNvPr>
          <p:cNvGrpSpPr/>
          <p:nvPr/>
        </p:nvGrpSpPr>
        <p:grpSpPr>
          <a:xfrm>
            <a:off x="7396653" y="591603"/>
            <a:ext cx="4589605" cy="1725039"/>
            <a:chOff x="7434120" y="1276350"/>
            <a:chExt cx="4589605" cy="1725039"/>
          </a:xfrm>
        </p:grpSpPr>
        <p:sp>
          <p:nvSpPr>
            <p:cNvPr id="58" name="正方形/長方形 57">
              <a:extLst>
                <a:ext uri="{FF2B5EF4-FFF2-40B4-BE49-F238E27FC236}">
                  <a16:creationId xmlns:a16="http://schemas.microsoft.com/office/drawing/2014/main" id="{AF47444C-9EB2-0A87-712A-1BEBF7C8B40B}"/>
                </a:ext>
              </a:extLst>
            </p:cNvPr>
            <p:cNvSpPr/>
            <p:nvPr/>
          </p:nvSpPr>
          <p:spPr>
            <a:xfrm>
              <a:off x="7434120" y="1679151"/>
              <a:ext cx="1818114" cy="1322238"/>
            </a:xfrm>
            <a:prstGeom prst="rect">
              <a:avLst/>
            </a:prstGeom>
            <a:solidFill>
              <a:srgbClr val="FF3B3B"/>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電源基板 </a:t>
              </a:r>
              <a:r>
                <a:rPr kumimoji="1" lang="en-US" altLang="ja-JP" sz="700" b="1" dirty="0"/>
                <a:t>Power Supply Board</a:t>
              </a:r>
              <a:endParaRPr kumimoji="1" lang="en-US" altLang="ja-JP" sz="1400" b="1" dirty="0"/>
            </a:p>
            <a:p>
              <a:endParaRPr kumimoji="1" lang="en-US" altLang="ja-JP" sz="200" b="1" dirty="0"/>
            </a:p>
            <a:p>
              <a:endParaRPr kumimoji="1" lang="en-US" altLang="ja-JP" sz="300" b="1" dirty="0"/>
            </a:p>
            <a:p>
              <a:r>
                <a:rPr kumimoji="1" lang="ja-JP" altLang="en-US" sz="900" b="1" dirty="0"/>
                <a:t> </a:t>
              </a:r>
              <a:r>
                <a:rPr kumimoji="1" lang="en-US" altLang="ja-JP" sz="900" b="1" dirty="0"/>
                <a:t>【</a:t>
              </a:r>
              <a:r>
                <a:rPr kumimoji="1" lang="ja-JP" altLang="en-US" sz="900" b="1" dirty="0"/>
                <a:t>メイン基板方向</a:t>
              </a:r>
              <a:r>
                <a:rPr kumimoji="1" lang="en-US" altLang="ja-JP" sz="900" b="1" dirty="0"/>
                <a:t>】</a:t>
              </a:r>
              <a:endParaRPr kumimoji="1" lang="en-US" altLang="ja-JP" sz="200" b="1" dirty="0"/>
            </a:p>
            <a:p>
              <a:r>
                <a:rPr kumimoji="1" lang="ja-JP" altLang="en-US" sz="900" b="1" dirty="0"/>
                <a:t>   </a:t>
              </a:r>
              <a:r>
                <a:rPr kumimoji="1" lang="ja-JP" altLang="en-US" sz="800" b="1" dirty="0"/>
                <a:t>・</a:t>
              </a:r>
              <a:r>
                <a:rPr kumimoji="1" lang="en-US" altLang="ja-JP" sz="800" b="1" dirty="0"/>
                <a:t>5V</a:t>
              </a:r>
              <a:r>
                <a:rPr kumimoji="1" lang="ja-JP" altLang="en-US" sz="800" b="1" dirty="0"/>
                <a:t>生成</a:t>
              </a:r>
              <a:endParaRPr kumimoji="1" lang="en-US" altLang="ja-JP" sz="800" b="1" dirty="0"/>
            </a:p>
            <a:p>
              <a:r>
                <a:rPr kumimoji="1" lang="ja-JP" altLang="en-US" sz="900" b="1" dirty="0"/>
                <a:t>   　</a:t>
              </a:r>
              <a:r>
                <a:rPr kumimoji="1" lang="en-US" altLang="ja-JP" sz="800" b="1" dirty="0"/>
                <a:t>OKL-T/6-W12N-C</a:t>
              </a:r>
            </a:p>
            <a:p>
              <a:endParaRPr kumimoji="1" lang="en-US" altLang="ja-JP" sz="100" b="1" dirty="0"/>
            </a:p>
            <a:p>
              <a:endParaRPr kumimoji="1" lang="en-US" altLang="ja-JP" sz="100" b="1" dirty="0"/>
            </a:p>
            <a:p>
              <a:r>
                <a:rPr kumimoji="1" lang="en-US" altLang="ja-JP" sz="900" b="1" dirty="0"/>
                <a:t> 【</a:t>
              </a:r>
              <a:r>
                <a:rPr kumimoji="1" lang="ja-JP" altLang="en-US" sz="900" b="1" dirty="0"/>
                <a:t>ソレノイド方向</a:t>
              </a:r>
              <a:r>
                <a:rPr kumimoji="1" lang="en-US" altLang="ja-JP" sz="900" b="1" dirty="0"/>
                <a:t>】</a:t>
              </a:r>
              <a:endParaRPr kumimoji="1" lang="en-US" altLang="ja-JP" sz="200" b="1" dirty="0"/>
            </a:p>
            <a:p>
              <a:r>
                <a:rPr kumimoji="1" lang="ja-JP" altLang="en-US" sz="800" b="1" dirty="0"/>
                <a:t>   ・</a:t>
              </a:r>
              <a:r>
                <a:rPr kumimoji="1" lang="en-US" altLang="ja-JP" sz="800" b="1" dirty="0"/>
                <a:t>48V</a:t>
              </a:r>
              <a:r>
                <a:rPr kumimoji="1" lang="ja-JP" altLang="en-US" sz="800" b="1" dirty="0"/>
                <a:t>生成</a:t>
              </a:r>
              <a:endParaRPr kumimoji="1" lang="en-US" altLang="ja-JP" sz="800" b="1" dirty="0"/>
            </a:p>
            <a:p>
              <a:r>
                <a:rPr kumimoji="1" lang="ja-JP" altLang="en-US" sz="800" b="1" dirty="0"/>
                <a:t>   　</a:t>
              </a:r>
              <a:r>
                <a:rPr kumimoji="1" lang="en-US" altLang="ja-JP" sz="700" b="1" dirty="0"/>
                <a:t>(</a:t>
              </a:r>
              <a:r>
                <a:rPr kumimoji="1" lang="ja-JP" altLang="en-US" sz="700" b="1" dirty="0"/>
                <a:t>昇圧の型番</a:t>
              </a:r>
              <a:r>
                <a:rPr kumimoji="1" lang="en-US" altLang="ja-JP" sz="700" b="1" dirty="0"/>
                <a:t>)</a:t>
              </a:r>
            </a:p>
            <a:p>
              <a:endParaRPr kumimoji="1" lang="en-US" altLang="ja-JP" sz="1100" b="1" dirty="0"/>
            </a:p>
          </p:txBody>
        </p:sp>
        <p:pic>
          <p:nvPicPr>
            <p:cNvPr id="1348" name="Picture 10" descr="ムラタ表面実装DC-DCコンバーター OKL-T/6-W12N-C">
              <a:extLst>
                <a:ext uri="{FF2B5EF4-FFF2-40B4-BE49-F238E27FC236}">
                  <a16:creationId xmlns:a16="http://schemas.microsoft.com/office/drawing/2014/main" id="{BD63B26A-1641-9F72-2B39-BD76FAB1997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2943" t="12535" r="22474" b="12743"/>
            <a:stretch/>
          </p:blipFill>
          <p:spPr bwMode="auto">
            <a:xfrm>
              <a:off x="8704315" y="2262516"/>
              <a:ext cx="421900" cy="410475"/>
            </a:xfrm>
            <a:prstGeom prst="rect">
              <a:avLst/>
            </a:prstGeom>
            <a:noFill/>
            <a:extLst>
              <a:ext uri="{909E8E84-426E-40DD-AFC4-6F175D3DCCD1}">
                <a14:hiddenFill xmlns:a14="http://schemas.microsoft.com/office/drawing/2010/main">
                  <a:solidFill>
                    <a:srgbClr val="FFFFFF"/>
                  </a:solidFill>
                </a14:hiddenFill>
              </a:ext>
            </a:extLst>
          </p:spPr>
        </p:pic>
        <p:cxnSp>
          <p:nvCxnSpPr>
            <p:cNvPr id="1355" name="直線コネクタ 1354">
              <a:extLst>
                <a:ext uri="{FF2B5EF4-FFF2-40B4-BE49-F238E27FC236}">
                  <a16:creationId xmlns:a16="http://schemas.microsoft.com/office/drawing/2014/main" id="{6AFA47FC-D525-EC96-D119-D985555CBB9B}"/>
                </a:ext>
              </a:extLst>
            </p:cNvPr>
            <p:cNvCxnSpPr/>
            <p:nvPr/>
          </p:nvCxnSpPr>
          <p:spPr>
            <a:xfrm>
              <a:off x="7512050" y="1984375"/>
              <a:ext cx="15526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a:extLst>
                <a:ext uri="{FF2B5EF4-FFF2-40B4-BE49-F238E27FC236}">
                  <a16:creationId xmlns:a16="http://schemas.microsoft.com/office/drawing/2014/main" id="{4B06F363-BC64-6855-EC02-AB997107EBE3}"/>
                </a:ext>
              </a:extLst>
            </p:cNvPr>
            <p:cNvCxnSpPr>
              <a:cxnSpLocks/>
            </p:cNvCxnSpPr>
            <p:nvPr/>
          </p:nvCxnSpPr>
          <p:spPr>
            <a:xfrm>
              <a:off x="9415317" y="1276350"/>
              <a:ext cx="2608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88" name="グループ化 1387">
            <a:extLst>
              <a:ext uri="{FF2B5EF4-FFF2-40B4-BE49-F238E27FC236}">
                <a16:creationId xmlns:a16="http://schemas.microsoft.com/office/drawing/2014/main" id="{A9B4AF6F-2532-09D4-0F77-BC8BE8AA2C1B}"/>
              </a:ext>
            </a:extLst>
          </p:cNvPr>
          <p:cNvGrpSpPr/>
          <p:nvPr/>
        </p:nvGrpSpPr>
        <p:grpSpPr>
          <a:xfrm>
            <a:off x="9422700" y="2472691"/>
            <a:ext cx="2823766" cy="1425099"/>
            <a:chOff x="9309392" y="3157438"/>
            <a:chExt cx="2823766" cy="1425099"/>
          </a:xfrm>
        </p:grpSpPr>
        <p:grpSp>
          <p:nvGrpSpPr>
            <p:cNvPr id="1364" name="グループ化 1363">
              <a:extLst>
                <a:ext uri="{FF2B5EF4-FFF2-40B4-BE49-F238E27FC236}">
                  <a16:creationId xmlns:a16="http://schemas.microsoft.com/office/drawing/2014/main" id="{4B2E31A0-7F98-257A-4768-1EF310711031}"/>
                </a:ext>
              </a:extLst>
            </p:cNvPr>
            <p:cNvGrpSpPr/>
            <p:nvPr/>
          </p:nvGrpSpPr>
          <p:grpSpPr>
            <a:xfrm>
              <a:off x="9309392" y="3157438"/>
              <a:ext cx="2823766" cy="1425099"/>
              <a:chOff x="9309392" y="3157438"/>
              <a:chExt cx="2823766" cy="1425099"/>
            </a:xfrm>
          </p:grpSpPr>
          <p:grpSp>
            <p:nvGrpSpPr>
              <p:cNvPr id="1363" name="グループ化 1362">
                <a:extLst>
                  <a:ext uri="{FF2B5EF4-FFF2-40B4-BE49-F238E27FC236}">
                    <a16:creationId xmlns:a16="http://schemas.microsoft.com/office/drawing/2014/main" id="{42A97629-DB76-4B5A-7BC1-775991290786}"/>
                  </a:ext>
                </a:extLst>
              </p:cNvPr>
              <p:cNvGrpSpPr/>
              <p:nvPr/>
            </p:nvGrpSpPr>
            <p:grpSpPr>
              <a:xfrm>
                <a:off x="9309392" y="3157438"/>
                <a:ext cx="2823766" cy="1425099"/>
                <a:chOff x="9309392" y="3157438"/>
                <a:chExt cx="2823766" cy="1425099"/>
              </a:xfrm>
            </p:grpSpPr>
            <p:sp>
              <p:nvSpPr>
                <p:cNvPr id="1346" name="正方形/長方形 1345">
                  <a:extLst>
                    <a:ext uri="{FF2B5EF4-FFF2-40B4-BE49-F238E27FC236}">
                      <a16:creationId xmlns:a16="http://schemas.microsoft.com/office/drawing/2014/main" id="{FCFF337C-D300-98B5-909D-153D857E53C2}"/>
                    </a:ext>
                  </a:extLst>
                </p:cNvPr>
                <p:cNvSpPr/>
                <p:nvPr/>
              </p:nvSpPr>
              <p:spPr>
                <a:xfrm>
                  <a:off x="9309392" y="3157438"/>
                  <a:ext cx="1334796" cy="1425099"/>
                </a:xfrm>
                <a:prstGeom prst="rect">
                  <a:avLst/>
                </a:prstGeom>
                <a:solidFill>
                  <a:schemeClr val="accent2">
                    <a:lumMod val="75000"/>
                  </a:schemeClr>
                </a:solidFill>
                <a:ln>
                  <a:noFill/>
                </a:ln>
                <a:effectLst>
                  <a:outerShdw blurRad="50800" dist="38100" dir="10800000" algn="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モーター関連</a:t>
                  </a:r>
                  <a:br>
                    <a:rPr kumimoji="1" lang="en-US" altLang="ja-JP" sz="800" b="1" dirty="0"/>
                  </a:br>
                  <a:endParaRPr kumimoji="1" lang="en-US" altLang="ja-JP" sz="100" b="1" dirty="0"/>
                </a:p>
                <a:p>
                  <a:endParaRPr kumimoji="1" lang="en-US" altLang="ja-JP" sz="400" b="1" dirty="0"/>
                </a:p>
                <a:p>
                  <a:endParaRPr kumimoji="1" lang="en-US" altLang="ja-JP" sz="200" b="1" dirty="0"/>
                </a:p>
                <a:p>
                  <a:r>
                    <a:rPr kumimoji="1" lang="en-US" altLang="ja-JP" sz="1100" b="1" dirty="0"/>
                    <a:t>【4</a:t>
                  </a:r>
                  <a:r>
                    <a:rPr kumimoji="1" lang="ja-JP" altLang="en-US" sz="1100" b="1" dirty="0"/>
                    <a:t>輪駆動部分</a:t>
                  </a:r>
                  <a:r>
                    <a:rPr kumimoji="1" lang="en-US" altLang="ja-JP" sz="1100" b="1" dirty="0"/>
                    <a:t>】</a:t>
                  </a:r>
                </a:p>
                <a:p>
                  <a:endParaRPr kumimoji="1" lang="en-US" altLang="ja-JP" sz="400" b="1" dirty="0"/>
                </a:p>
                <a:p>
                  <a:r>
                    <a:rPr kumimoji="1" lang="ja-JP" altLang="en-US" sz="900" b="1" dirty="0"/>
                    <a:t>  ・モータードライバ</a:t>
                  </a:r>
                  <a:endParaRPr kumimoji="1" lang="en-US" altLang="ja-JP" sz="900" b="1" dirty="0"/>
                </a:p>
                <a:p>
                  <a:r>
                    <a:rPr kumimoji="1" lang="ja-JP" altLang="en-US" sz="900" b="1" dirty="0"/>
                    <a:t>  　</a:t>
                  </a:r>
                  <a:r>
                    <a:rPr kumimoji="1" lang="en-US" altLang="ja-JP" sz="900" b="1" dirty="0"/>
                    <a:t>DSR1202 (DAISEN</a:t>
                  </a:r>
                  <a:r>
                    <a:rPr kumimoji="1" lang="ja-JP" altLang="en-US" sz="900" b="1" dirty="0"/>
                    <a:t>製</a:t>
                  </a:r>
                  <a:r>
                    <a:rPr kumimoji="1" lang="en-US" altLang="ja-JP" sz="900" b="1" dirty="0"/>
                    <a:t>)</a:t>
                  </a:r>
                </a:p>
                <a:p>
                  <a:endParaRPr kumimoji="1" lang="en-US" altLang="ja-JP" sz="200" b="1" dirty="0"/>
                </a:p>
                <a:p>
                  <a:endParaRPr kumimoji="1" lang="en-US" altLang="ja-JP" sz="100" b="1" dirty="0"/>
                </a:p>
                <a:p>
                  <a:r>
                    <a:rPr kumimoji="1" lang="ja-JP" altLang="en-US" sz="800" b="1" dirty="0"/>
                    <a:t>  </a:t>
                  </a:r>
                  <a:r>
                    <a:rPr kumimoji="1" lang="ja-JP" altLang="en-US" sz="900" b="1" dirty="0"/>
                    <a:t>・モーター</a:t>
                  </a:r>
                  <a:endParaRPr kumimoji="1" lang="en-US" altLang="ja-JP" sz="900" b="1" dirty="0"/>
                </a:p>
                <a:p>
                  <a:r>
                    <a:rPr kumimoji="1" lang="ja-JP" altLang="en-US" sz="900" b="1" dirty="0"/>
                    <a:t>  　</a:t>
                  </a:r>
                  <a:r>
                    <a:rPr kumimoji="1" lang="en-US" altLang="ja-JP" sz="900" b="1" dirty="0"/>
                    <a:t>IG22 1:19 x 4</a:t>
                  </a:r>
                </a:p>
                <a:p>
                  <a:endParaRPr kumimoji="1" lang="en-US" altLang="ja-JP" sz="800" b="1" dirty="0"/>
                </a:p>
                <a:p>
                  <a:endParaRPr kumimoji="1" lang="en-US" altLang="ja-JP" sz="400" b="1" dirty="0"/>
                </a:p>
              </p:txBody>
            </p:sp>
            <p:sp>
              <p:nvSpPr>
                <p:cNvPr id="1347" name="正方形/長方形 1346">
                  <a:extLst>
                    <a:ext uri="{FF2B5EF4-FFF2-40B4-BE49-F238E27FC236}">
                      <a16:creationId xmlns:a16="http://schemas.microsoft.com/office/drawing/2014/main" id="{72F97CF7-271C-32B7-5494-354C160D8C10}"/>
                    </a:ext>
                  </a:extLst>
                </p:cNvPr>
                <p:cNvSpPr/>
                <p:nvPr/>
              </p:nvSpPr>
              <p:spPr>
                <a:xfrm>
                  <a:off x="10644188" y="3157438"/>
                  <a:ext cx="1488970" cy="1425099"/>
                </a:xfrm>
                <a:prstGeom prst="rect">
                  <a:avLst/>
                </a:prstGeom>
                <a:solidFill>
                  <a:schemeClr val="accent2">
                    <a:lumMod val="75000"/>
                  </a:schemeClr>
                </a:solidFill>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br>
                    <a:rPr kumimoji="1" lang="en-US" altLang="ja-JP" sz="1400" b="1" dirty="0"/>
                  </a:br>
                  <a:endParaRPr kumimoji="1" lang="en-US" altLang="ja-JP" sz="200" b="1" dirty="0"/>
                </a:p>
                <a:p>
                  <a:endParaRPr kumimoji="1" lang="en-US" altLang="ja-JP" sz="300" b="1" dirty="0"/>
                </a:p>
                <a:p>
                  <a:endParaRPr kumimoji="1" lang="en-US" altLang="ja-JP" sz="200" b="1" dirty="0"/>
                </a:p>
                <a:p>
                  <a:r>
                    <a:rPr kumimoji="1" lang="en-US" altLang="ja-JP" sz="1100" b="1" dirty="0"/>
                    <a:t>【</a:t>
                  </a:r>
                  <a:r>
                    <a:rPr kumimoji="1" lang="ja-JP" altLang="en-US" sz="1100" b="1" dirty="0"/>
                    <a:t>ドリブラー部分</a:t>
                  </a:r>
                  <a:r>
                    <a:rPr kumimoji="1" lang="en-US" altLang="ja-JP" sz="1100" b="1" dirty="0"/>
                    <a:t>】</a:t>
                  </a:r>
                </a:p>
                <a:p>
                  <a:endParaRPr kumimoji="1" lang="en-US" altLang="ja-JP" sz="400" b="1" dirty="0"/>
                </a:p>
                <a:p>
                  <a:r>
                    <a:rPr kumimoji="1" lang="ja-JP" altLang="en-US" sz="900" b="1" dirty="0"/>
                    <a:t>  ・</a:t>
                  </a:r>
                  <a:r>
                    <a:rPr kumimoji="1" lang="en-US" altLang="ja-JP" sz="900" b="1" dirty="0"/>
                    <a:t>ESC * 2</a:t>
                  </a:r>
                </a:p>
                <a:p>
                  <a:endParaRPr kumimoji="1" lang="en-US" altLang="ja-JP" sz="200" b="1" dirty="0"/>
                </a:p>
                <a:p>
                  <a:endParaRPr kumimoji="1" lang="en-US" altLang="ja-JP" sz="100" b="1" dirty="0"/>
                </a:p>
                <a:p>
                  <a:r>
                    <a:rPr kumimoji="1" lang="ja-JP" altLang="en-US" sz="800" b="1" dirty="0"/>
                    <a:t>  </a:t>
                  </a:r>
                  <a:r>
                    <a:rPr kumimoji="1" lang="ja-JP" altLang="en-US" sz="900" b="1" dirty="0"/>
                    <a:t>・モーター</a:t>
                  </a:r>
                  <a:endParaRPr kumimoji="1" lang="en-US" altLang="ja-JP" sz="900" b="1" dirty="0"/>
                </a:p>
                <a:p>
                  <a:r>
                    <a:rPr kumimoji="1" lang="ja-JP" altLang="en-US" sz="900" b="1" dirty="0"/>
                    <a:t>  　</a:t>
                  </a:r>
                  <a:r>
                    <a:rPr kumimoji="1" lang="en-US" altLang="ja-JP" sz="900" b="1" dirty="0"/>
                    <a:t>BLDC x 2</a:t>
                  </a:r>
                </a:p>
                <a:p>
                  <a:r>
                    <a:rPr kumimoji="1" lang="ja-JP" altLang="en-US" sz="800" b="1" dirty="0"/>
                    <a:t>　     </a:t>
                  </a:r>
                  <a:r>
                    <a:rPr kumimoji="1" lang="en-US" altLang="ja-JP" sz="800" b="1" dirty="0"/>
                    <a:t>(AliExpress</a:t>
                  </a:r>
                  <a:r>
                    <a:rPr kumimoji="1" lang="ja-JP" altLang="en-US" sz="800" b="1" dirty="0"/>
                    <a:t>で購入、</a:t>
                  </a:r>
                  <a:endParaRPr kumimoji="1" lang="en-US" altLang="ja-JP" sz="800" b="1" dirty="0"/>
                </a:p>
                <a:p>
                  <a:r>
                    <a:rPr kumimoji="1" lang="ja-JP" altLang="en-US" sz="800" b="1" dirty="0"/>
                    <a:t>　        現在は購入不可</a:t>
                  </a:r>
                  <a:r>
                    <a:rPr kumimoji="1" lang="en-US" altLang="ja-JP" sz="800" b="1" dirty="0"/>
                    <a:t>)</a:t>
                  </a:r>
                </a:p>
                <a:p>
                  <a:endParaRPr kumimoji="1" lang="en-US" altLang="ja-JP" sz="400" b="1" dirty="0"/>
                </a:p>
              </p:txBody>
            </p:sp>
          </p:grpSp>
          <p:cxnSp>
            <p:nvCxnSpPr>
              <p:cNvPr id="1356" name="直線コネクタ 1355">
                <a:extLst>
                  <a:ext uri="{FF2B5EF4-FFF2-40B4-BE49-F238E27FC236}">
                    <a16:creationId xmlns:a16="http://schemas.microsoft.com/office/drawing/2014/main" id="{A53CD575-F0DD-D869-F379-FB0E10F86B6A}"/>
                  </a:ext>
                </a:extLst>
              </p:cNvPr>
              <p:cNvCxnSpPr>
                <a:cxnSpLocks/>
              </p:cNvCxnSpPr>
              <p:nvPr/>
            </p:nvCxnSpPr>
            <p:spPr>
              <a:xfrm>
                <a:off x="9404350" y="3452789"/>
                <a:ext cx="2667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87" name="テキスト ボックス 1386">
              <a:extLst>
                <a:ext uri="{FF2B5EF4-FFF2-40B4-BE49-F238E27FC236}">
                  <a16:creationId xmlns:a16="http://schemas.microsoft.com/office/drawing/2014/main" id="{B101A86A-FA06-C725-3598-6E6E2FF66BE7}"/>
                </a:ext>
              </a:extLst>
            </p:cNvPr>
            <p:cNvSpPr txBox="1"/>
            <p:nvPr/>
          </p:nvSpPr>
          <p:spPr>
            <a:xfrm>
              <a:off x="10440049" y="3263900"/>
              <a:ext cx="614948" cy="215444"/>
            </a:xfrm>
            <a:prstGeom prst="rect">
              <a:avLst/>
            </a:prstGeom>
            <a:noFill/>
          </p:spPr>
          <p:txBody>
            <a:bodyPr wrap="square" rtlCol="0">
              <a:spAutoFit/>
            </a:bodyPr>
            <a:lstStyle/>
            <a:p>
              <a:r>
                <a:rPr kumimoji="1" lang="en-US" altLang="ja-JP" sz="800" b="1" dirty="0">
                  <a:solidFill>
                    <a:schemeClr val="bg1"/>
                  </a:solidFill>
                </a:rPr>
                <a:t>Motors</a:t>
              </a:r>
              <a:endParaRPr kumimoji="1" lang="ja-JP" altLang="en-US" sz="800" b="1" dirty="0">
                <a:solidFill>
                  <a:schemeClr val="bg1"/>
                </a:solidFill>
              </a:endParaRPr>
            </a:p>
          </p:txBody>
        </p:sp>
      </p:grpSp>
      <p:sp>
        <p:nvSpPr>
          <p:cNvPr id="1403" name="正方形/長方形 1402">
            <a:extLst>
              <a:ext uri="{FF2B5EF4-FFF2-40B4-BE49-F238E27FC236}">
                <a16:creationId xmlns:a16="http://schemas.microsoft.com/office/drawing/2014/main" id="{4AA211FD-22CF-DCF9-4583-3EBC96743455}"/>
              </a:ext>
            </a:extLst>
          </p:cNvPr>
          <p:cNvSpPr/>
          <p:nvPr/>
        </p:nvSpPr>
        <p:spPr>
          <a:xfrm rot="16200000">
            <a:off x="11875174" y="884227"/>
            <a:ext cx="889001" cy="367659"/>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94" name="グループ化 1393">
            <a:extLst>
              <a:ext uri="{FF2B5EF4-FFF2-40B4-BE49-F238E27FC236}">
                <a16:creationId xmlns:a16="http://schemas.microsoft.com/office/drawing/2014/main" id="{D19CE6A2-5EF0-5279-9035-C0CF044FB05A}"/>
              </a:ext>
            </a:extLst>
          </p:cNvPr>
          <p:cNvGrpSpPr/>
          <p:nvPr/>
        </p:nvGrpSpPr>
        <p:grpSpPr>
          <a:xfrm>
            <a:off x="9422700" y="294783"/>
            <a:ext cx="2822469" cy="1996095"/>
            <a:chOff x="9310689" y="979530"/>
            <a:chExt cx="2822469" cy="1996095"/>
          </a:xfrm>
        </p:grpSpPr>
        <p:sp>
          <p:nvSpPr>
            <p:cNvPr id="1350" name="正方形/長方形 1349">
              <a:extLst>
                <a:ext uri="{FF2B5EF4-FFF2-40B4-BE49-F238E27FC236}">
                  <a16:creationId xmlns:a16="http://schemas.microsoft.com/office/drawing/2014/main" id="{F72B324D-57DC-1CE1-85DE-D53135EAE544}"/>
                </a:ext>
              </a:extLst>
            </p:cNvPr>
            <p:cNvSpPr/>
            <p:nvPr/>
          </p:nvSpPr>
          <p:spPr>
            <a:xfrm>
              <a:off x="9310689" y="979530"/>
              <a:ext cx="2822469" cy="1996095"/>
            </a:xfrm>
            <a:prstGeom prst="rect">
              <a:avLst/>
            </a:pr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メイン基板</a:t>
              </a:r>
              <a:r>
                <a:rPr kumimoji="1" lang="ja-JP" altLang="en-US" sz="800" b="1" dirty="0"/>
                <a:t> </a:t>
              </a:r>
              <a:r>
                <a:rPr kumimoji="1" lang="en-US" altLang="ja-JP" sz="800" b="1" dirty="0"/>
                <a:t> Main Board</a:t>
              </a:r>
              <a:endParaRPr kumimoji="1" lang="en-US" altLang="ja-JP" sz="200" b="1" dirty="0"/>
            </a:p>
            <a:p>
              <a:endParaRPr kumimoji="1" lang="en-US" altLang="ja-JP" sz="1100" b="1" dirty="0"/>
            </a:p>
          </p:txBody>
        </p:sp>
        <p:grpSp>
          <p:nvGrpSpPr>
            <p:cNvPr id="1379" name="グループ化 1378">
              <a:extLst>
                <a:ext uri="{FF2B5EF4-FFF2-40B4-BE49-F238E27FC236}">
                  <a16:creationId xmlns:a16="http://schemas.microsoft.com/office/drawing/2014/main" id="{E2209B11-FD18-26A6-4980-732E78983BB3}"/>
                </a:ext>
              </a:extLst>
            </p:cNvPr>
            <p:cNvGrpSpPr/>
            <p:nvPr/>
          </p:nvGrpSpPr>
          <p:grpSpPr>
            <a:xfrm>
              <a:off x="9486807" y="2257953"/>
              <a:ext cx="1009536" cy="647700"/>
              <a:chOff x="9603996" y="2032510"/>
              <a:chExt cx="1009536" cy="605915"/>
            </a:xfrm>
          </p:grpSpPr>
          <p:sp>
            <p:nvSpPr>
              <p:cNvPr id="1376" name="正方形/長方形 1375">
                <a:extLst>
                  <a:ext uri="{FF2B5EF4-FFF2-40B4-BE49-F238E27FC236}">
                    <a16:creationId xmlns:a16="http://schemas.microsoft.com/office/drawing/2014/main" id="{F912B6FA-C30C-989C-6C2B-9C1ACB864CA7}"/>
                  </a:ext>
                </a:extLst>
              </p:cNvPr>
              <p:cNvSpPr/>
              <p:nvPr/>
            </p:nvSpPr>
            <p:spPr>
              <a:xfrm>
                <a:off x="9603996" y="2032510"/>
                <a:ext cx="1009536" cy="605915"/>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100" b="1" dirty="0"/>
              </a:p>
              <a:p>
                <a:pPr algn="ctr"/>
                <a:r>
                  <a:rPr kumimoji="1" lang="ja-JP" altLang="en-US" sz="900" b="1" dirty="0"/>
                  <a:t>ジャイロセンサ</a:t>
                </a:r>
                <a:endParaRPr kumimoji="1" lang="en-US" altLang="ja-JP" sz="900" b="1" dirty="0"/>
              </a:p>
              <a:p>
                <a:pPr algn="ctr"/>
                <a:endParaRPr kumimoji="1" lang="en-US" altLang="ja-JP" sz="400" b="1" dirty="0"/>
              </a:p>
              <a:p>
                <a:pPr algn="ctr"/>
                <a:r>
                  <a:rPr kumimoji="1" lang="en-US" altLang="ja-JP" sz="1400" b="1" dirty="0"/>
                  <a:t>          </a:t>
                </a:r>
                <a:r>
                  <a:rPr kumimoji="1" lang="en-US" altLang="ja-JP" sz="900" b="1" dirty="0"/>
                  <a:t>BNO055</a:t>
                </a:r>
              </a:p>
            </p:txBody>
          </p:sp>
          <p:pic>
            <p:nvPicPr>
              <p:cNvPr id="1378" name="Picture 8" descr="BNO055使用 9軸センサーフュージョンモジュールキット">
                <a:extLst>
                  <a:ext uri="{FF2B5EF4-FFF2-40B4-BE49-F238E27FC236}">
                    <a16:creationId xmlns:a16="http://schemas.microsoft.com/office/drawing/2014/main" id="{ED05D141-04DF-FFE5-445E-531482E5204D}"/>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0573" t="17727" r="19273" b="13833"/>
              <a:stretch/>
            </p:blipFill>
            <p:spPr bwMode="auto">
              <a:xfrm>
                <a:off x="9745333" y="2272682"/>
                <a:ext cx="299771" cy="255797"/>
              </a:xfrm>
              <a:prstGeom prst="rect">
                <a:avLst/>
              </a:prstGeom>
              <a:noFill/>
              <a:extLst>
                <a:ext uri="{909E8E84-426E-40DD-AFC4-6F175D3DCCD1}">
                  <a14:hiddenFill xmlns:a14="http://schemas.microsoft.com/office/drawing/2010/main">
                    <a:solidFill>
                      <a:srgbClr val="FFFFFF"/>
                    </a:solidFill>
                  </a14:hiddenFill>
                </a:ext>
              </a:extLst>
            </p:spPr>
          </p:pic>
        </p:grpSp>
        <p:sp>
          <p:nvSpPr>
            <p:cNvPr id="1389" name="正方形/長方形 1388">
              <a:extLst>
                <a:ext uri="{FF2B5EF4-FFF2-40B4-BE49-F238E27FC236}">
                  <a16:creationId xmlns:a16="http://schemas.microsoft.com/office/drawing/2014/main" id="{918D1F2E-E587-A9D2-93E7-408C9A7C7F61}"/>
                </a:ext>
              </a:extLst>
            </p:cNvPr>
            <p:cNvSpPr/>
            <p:nvPr/>
          </p:nvSpPr>
          <p:spPr>
            <a:xfrm>
              <a:off x="9826524" y="2085637"/>
              <a:ext cx="330101" cy="172316"/>
            </a:xfrm>
            <a:prstGeom prst="rect">
              <a:avLst/>
            </a:prstGeom>
            <a:solidFill>
              <a:schemeClr val="accent4"/>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I²C</a:t>
              </a:r>
              <a:endParaRPr kumimoji="1" lang="ja-JP" altLang="en-US" sz="900" b="1" dirty="0"/>
            </a:p>
          </p:txBody>
        </p:sp>
        <p:sp>
          <p:nvSpPr>
            <p:cNvPr id="1390" name="正方形/長方形 1389">
              <a:extLst>
                <a:ext uri="{FF2B5EF4-FFF2-40B4-BE49-F238E27FC236}">
                  <a16:creationId xmlns:a16="http://schemas.microsoft.com/office/drawing/2014/main" id="{4FA6FE59-9C5D-A836-C879-6C1B3A452A10}"/>
                </a:ext>
              </a:extLst>
            </p:cNvPr>
            <p:cNvSpPr/>
            <p:nvPr/>
          </p:nvSpPr>
          <p:spPr>
            <a:xfrm rot="1750975">
              <a:off x="10257016" y="2090545"/>
              <a:ext cx="824843" cy="172316"/>
            </a:xfrm>
            <a:prstGeom prst="rect">
              <a:avLst/>
            </a:prstGeom>
            <a:solidFill>
              <a:schemeClr val="accent4"/>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I²C</a:t>
              </a:r>
              <a:endParaRPr kumimoji="1" lang="ja-JP" altLang="en-US" sz="900" b="1" dirty="0"/>
            </a:p>
          </p:txBody>
        </p:sp>
        <p:grpSp>
          <p:nvGrpSpPr>
            <p:cNvPr id="1384" name="グループ化 1383">
              <a:extLst>
                <a:ext uri="{FF2B5EF4-FFF2-40B4-BE49-F238E27FC236}">
                  <a16:creationId xmlns:a16="http://schemas.microsoft.com/office/drawing/2014/main" id="{7C954A85-6515-F108-001D-E71055AB6273}"/>
                </a:ext>
              </a:extLst>
            </p:cNvPr>
            <p:cNvGrpSpPr/>
            <p:nvPr/>
          </p:nvGrpSpPr>
          <p:grpSpPr>
            <a:xfrm>
              <a:off x="10821746" y="2250208"/>
              <a:ext cx="1141550" cy="655445"/>
              <a:chOff x="10844075" y="2247299"/>
              <a:chExt cx="1141550" cy="655445"/>
            </a:xfrm>
          </p:grpSpPr>
          <p:sp>
            <p:nvSpPr>
              <p:cNvPr id="1381" name="正方形/長方形 1380">
                <a:extLst>
                  <a:ext uri="{FF2B5EF4-FFF2-40B4-BE49-F238E27FC236}">
                    <a16:creationId xmlns:a16="http://schemas.microsoft.com/office/drawing/2014/main" id="{1A39658C-EDC8-5DE5-2035-517F91DE7479}"/>
                  </a:ext>
                </a:extLst>
              </p:cNvPr>
              <p:cNvSpPr/>
              <p:nvPr/>
            </p:nvSpPr>
            <p:spPr>
              <a:xfrm>
                <a:off x="10844075" y="2247299"/>
                <a:ext cx="1141550" cy="655445"/>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72000" rIns="72000" rtlCol="0" anchor="t"/>
              <a:lstStyle/>
              <a:p>
                <a:endParaRPr kumimoji="1" lang="en-US" altLang="ja-JP" sz="100" b="1" dirty="0"/>
              </a:p>
              <a:p>
                <a:pPr algn="ctr"/>
                <a:r>
                  <a:rPr kumimoji="1" lang="en-US" altLang="ja-JP" sz="900" b="1" dirty="0"/>
                  <a:t>O-LED</a:t>
                </a:r>
                <a:r>
                  <a:rPr kumimoji="1" lang="ja-JP" altLang="en-US" sz="900" b="1" dirty="0"/>
                  <a:t>ディスプレイ</a:t>
                </a:r>
                <a:endParaRPr kumimoji="1" lang="en-US" altLang="ja-JP" sz="900" b="1" dirty="0"/>
              </a:p>
              <a:p>
                <a:pPr algn="ctr"/>
                <a:endParaRPr kumimoji="1" lang="en-US" altLang="ja-JP" sz="500" b="1" dirty="0"/>
              </a:p>
              <a:p>
                <a:pPr algn="ctr"/>
                <a:r>
                  <a:rPr kumimoji="1" lang="en-US" altLang="ja-JP" sz="1400" b="1" dirty="0"/>
                  <a:t>             </a:t>
                </a:r>
                <a:r>
                  <a:rPr kumimoji="1" lang="en-US" altLang="ja-JP" sz="900" b="1" dirty="0"/>
                  <a:t>SSD1306</a:t>
                </a:r>
              </a:p>
            </p:txBody>
          </p:sp>
          <p:pic>
            <p:nvPicPr>
              <p:cNvPr id="1383" name="Picture 24" descr="ESP8255でSSD1306を駆動">
                <a:extLst>
                  <a:ext uri="{FF2B5EF4-FFF2-40B4-BE49-F238E27FC236}">
                    <a16:creationId xmlns:a16="http://schemas.microsoft.com/office/drawing/2014/main" id="{B7FF476F-1CBA-584D-9551-160B1014E6B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2751" t="8366" r="23082" b="8935"/>
              <a:stretch/>
            </p:blipFill>
            <p:spPr bwMode="auto">
              <a:xfrm>
                <a:off x="10941337" y="2485098"/>
                <a:ext cx="414008" cy="355549"/>
              </a:xfrm>
              <a:prstGeom prst="rect">
                <a:avLst/>
              </a:prstGeom>
              <a:noFill/>
              <a:extLst>
                <a:ext uri="{909E8E84-426E-40DD-AFC4-6F175D3DCCD1}">
                  <a14:hiddenFill xmlns:a14="http://schemas.microsoft.com/office/drawing/2010/main">
                    <a:solidFill>
                      <a:srgbClr val="FFFFFF"/>
                    </a:solidFill>
                  </a14:hiddenFill>
                </a:ext>
              </a:extLst>
            </p:spPr>
          </p:pic>
        </p:grpSp>
        <p:sp>
          <p:nvSpPr>
            <p:cNvPr id="1391" name="正方形/長方形 1390">
              <a:extLst>
                <a:ext uri="{FF2B5EF4-FFF2-40B4-BE49-F238E27FC236}">
                  <a16:creationId xmlns:a16="http://schemas.microsoft.com/office/drawing/2014/main" id="{08D1E90E-381F-873E-5433-CBCB8B537A30}"/>
                </a:ext>
              </a:extLst>
            </p:cNvPr>
            <p:cNvSpPr/>
            <p:nvPr/>
          </p:nvSpPr>
          <p:spPr>
            <a:xfrm>
              <a:off x="10212727" y="1617142"/>
              <a:ext cx="889001" cy="181812"/>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74" name="グループ化 1373">
              <a:extLst>
                <a:ext uri="{FF2B5EF4-FFF2-40B4-BE49-F238E27FC236}">
                  <a16:creationId xmlns:a16="http://schemas.microsoft.com/office/drawing/2014/main" id="{57E03567-B14E-372C-C997-93D726CF492E}"/>
                </a:ext>
              </a:extLst>
            </p:cNvPr>
            <p:cNvGrpSpPr/>
            <p:nvPr/>
          </p:nvGrpSpPr>
          <p:grpSpPr>
            <a:xfrm>
              <a:off x="10821746" y="1340252"/>
              <a:ext cx="1133854" cy="745384"/>
              <a:chOff x="9419846" y="1324994"/>
              <a:chExt cx="1133854" cy="745384"/>
            </a:xfrm>
          </p:grpSpPr>
          <p:sp>
            <p:nvSpPr>
              <p:cNvPr id="1369" name="正方形/長方形 1368">
                <a:extLst>
                  <a:ext uri="{FF2B5EF4-FFF2-40B4-BE49-F238E27FC236}">
                    <a16:creationId xmlns:a16="http://schemas.microsoft.com/office/drawing/2014/main" id="{F3A1625E-87E0-F80C-F349-73D74AD187D3}"/>
                  </a:ext>
                </a:extLst>
              </p:cNvPr>
              <p:cNvSpPr/>
              <p:nvPr/>
            </p:nvSpPr>
            <p:spPr>
              <a:xfrm>
                <a:off x="9419846" y="1324994"/>
                <a:ext cx="1133854" cy="745384"/>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100" b="1" dirty="0"/>
              </a:p>
              <a:p>
                <a:r>
                  <a:rPr kumimoji="1" lang="ja-JP" altLang="en-US" sz="900" b="1" dirty="0"/>
                  <a:t>  カメラ</a:t>
                </a:r>
                <a:endParaRPr kumimoji="1" lang="en-US" altLang="ja-JP" sz="900" b="1" dirty="0"/>
              </a:p>
              <a:p>
                <a:endParaRPr kumimoji="1" lang="en-US" altLang="ja-JP" sz="400" b="1" dirty="0"/>
              </a:p>
              <a:p>
                <a:r>
                  <a:rPr kumimoji="1" lang="en-US" altLang="ja-JP" sz="800" b="1" dirty="0"/>
                  <a:t>    UnitV </a:t>
                </a:r>
              </a:p>
              <a:p>
                <a:r>
                  <a:rPr kumimoji="1" lang="en-US" altLang="ja-JP" sz="800" b="1" dirty="0"/>
                  <a:t>AI Camera </a:t>
                </a:r>
              </a:p>
              <a:p>
                <a:r>
                  <a:rPr kumimoji="1" lang="en-US" altLang="ja-JP" sz="800" b="1" dirty="0"/>
                  <a:t>       x 3</a:t>
                </a:r>
                <a:endParaRPr kumimoji="1" lang="en-US" altLang="ja-JP" sz="600" b="1" dirty="0"/>
              </a:p>
            </p:txBody>
          </p:sp>
          <p:pic>
            <p:nvPicPr>
              <p:cNvPr id="1034" name="Picture 10" descr="M5STACK-U078-V-M12">
                <a:extLst>
                  <a:ext uri="{FF2B5EF4-FFF2-40B4-BE49-F238E27FC236}">
                    <a16:creationId xmlns:a16="http://schemas.microsoft.com/office/drawing/2014/main" id="{9866C112-4FA6-600E-4A12-877EA61F881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860" t="23881" r="19925" b="10237"/>
              <a:stretch/>
            </p:blipFill>
            <p:spPr bwMode="auto">
              <a:xfrm>
                <a:off x="10034794" y="1439190"/>
                <a:ext cx="461190" cy="5045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0" name="グループ化 1359">
              <a:extLst>
                <a:ext uri="{FF2B5EF4-FFF2-40B4-BE49-F238E27FC236}">
                  <a16:creationId xmlns:a16="http://schemas.microsoft.com/office/drawing/2014/main" id="{4760976C-E3C4-D2E1-8CB4-F4671C3077F8}"/>
                </a:ext>
              </a:extLst>
            </p:cNvPr>
            <p:cNvGrpSpPr/>
            <p:nvPr/>
          </p:nvGrpSpPr>
          <p:grpSpPr>
            <a:xfrm>
              <a:off x="9489784" y="1340252"/>
              <a:ext cx="1003584" cy="745384"/>
              <a:chOff x="9419846" y="1346455"/>
              <a:chExt cx="1003584" cy="745384"/>
            </a:xfrm>
          </p:grpSpPr>
          <p:sp>
            <p:nvSpPr>
              <p:cNvPr id="1358" name="正方形/長方形 1357">
                <a:extLst>
                  <a:ext uri="{FF2B5EF4-FFF2-40B4-BE49-F238E27FC236}">
                    <a16:creationId xmlns:a16="http://schemas.microsoft.com/office/drawing/2014/main" id="{DA9EA755-8228-CD11-E512-40D722EA69D0}"/>
                  </a:ext>
                </a:extLst>
              </p:cNvPr>
              <p:cNvSpPr/>
              <p:nvPr/>
            </p:nvSpPr>
            <p:spPr>
              <a:xfrm>
                <a:off x="9419846" y="1346455"/>
                <a:ext cx="1003584" cy="745384"/>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endParaRPr kumimoji="1" lang="en-US" altLang="ja-JP" sz="100" b="1" dirty="0"/>
              </a:p>
              <a:p>
                <a:pPr algn="ctr"/>
                <a:r>
                  <a:rPr kumimoji="1" lang="ja-JP" altLang="en-US" sz="900" b="1" dirty="0"/>
                  <a:t>メインマイコン</a:t>
                </a:r>
                <a:endParaRPr kumimoji="1" lang="en-US" altLang="ja-JP" sz="900" b="1" dirty="0"/>
              </a:p>
              <a:p>
                <a:pPr algn="ctr"/>
                <a:endParaRPr kumimoji="1" lang="en-US" altLang="ja-JP" sz="900" b="1" dirty="0"/>
              </a:p>
              <a:p>
                <a:pPr algn="ctr"/>
                <a:endParaRPr kumimoji="1" lang="en-US" altLang="ja-JP" sz="900" b="1" dirty="0"/>
              </a:p>
              <a:p>
                <a:pPr algn="ctr"/>
                <a:endParaRPr kumimoji="1" lang="en-US" altLang="ja-JP" sz="600" b="1" dirty="0"/>
              </a:p>
              <a:p>
                <a:pPr algn="ctr"/>
                <a:r>
                  <a:rPr kumimoji="1" lang="en-US" altLang="ja-JP" sz="800" b="1" dirty="0"/>
                  <a:t>Teensy 4.0</a:t>
                </a:r>
                <a:endParaRPr kumimoji="1" lang="en-US" altLang="ja-JP" sz="600" b="1" dirty="0"/>
              </a:p>
            </p:txBody>
          </p:sp>
          <p:pic>
            <p:nvPicPr>
              <p:cNvPr id="1359" name="Picture 12" descr="Teensy® 4.0">
                <a:extLst>
                  <a:ext uri="{FF2B5EF4-FFF2-40B4-BE49-F238E27FC236}">
                    <a16:creationId xmlns:a16="http://schemas.microsoft.com/office/drawing/2014/main" id="{6E81851E-7A1C-91D5-5FBE-8A95044C74A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98223" y="1566528"/>
                <a:ext cx="646829" cy="3142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96" name="グループ化 1395">
            <a:extLst>
              <a:ext uri="{FF2B5EF4-FFF2-40B4-BE49-F238E27FC236}">
                <a16:creationId xmlns:a16="http://schemas.microsoft.com/office/drawing/2014/main" id="{E2ECF0DD-849D-06AA-2D21-111AB73AD1E2}"/>
              </a:ext>
            </a:extLst>
          </p:cNvPr>
          <p:cNvGrpSpPr/>
          <p:nvPr/>
        </p:nvGrpSpPr>
        <p:grpSpPr>
          <a:xfrm>
            <a:off x="12400612" y="294783"/>
            <a:ext cx="2502974" cy="1745716"/>
            <a:chOff x="12518292" y="979531"/>
            <a:chExt cx="2502974" cy="1745716"/>
          </a:xfrm>
        </p:grpSpPr>
        <p:sp>
          <p:nvSpPr>
            <p:cNvPr id="1392" name="正方形/長方形 1391">
              <a:extLst>
                <a:ext uri="{FF2B5EF4-FFF2-40B4-BE49-F238E27FC236}">
                  <a16:creationId xmlns:a16="http://schemas.microsoft.com/office/drawing/2014/main" id="{5A128DA6-13EB-691A-B99C-263C10697AC2}"/>
                </a:ext>
              </a:extLst>
            </p:cNvPr>
            <p:cNvSpPr/>
            <p:nvPr/>
          </p:nvSpPr>
          <p:spPr>
            <a:xfrm>
              <a:off x="12518292" y="979531"/>
              <a:ext cx="2451464" cy="1646193"/>
            </a:xfrm>
            <a:prstGeom prst="rect">
              <a:avLst/>
            </a:pr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ラインセンサ </a:t>
              </a:r>
              <a:r>
                <a:rPr kumimoji="1" lang="en-US" altLang="ja-JP" sz="800" b="1" dirty="0"/>
                <a:t>Line Sensors</a:t>
              </a:r>
              <a:endParaRPr kumimoji="1" lang="en-US" altLang="ja-JP" sz="200" b="1" dirty="0"/>
            </a:p>
            <a:p>
              <a:endParaRPr kumimoji="1" lang="en-US" altLang="ja-JP" sz="1100" b="1" dirty="0"/>
            </a:p>
          </p:txBody>
        </p:sp>
        <p:pic>
          <p:nvPicPr>
            <p:cNvPr id="1036" name="Picture 12">
              <a:extLst>
                <a:ext uri="{FF2B5EF4-FFF2-40B4-BE49-F238E27FC236}">
                  <a16:creationId xmlns:a16="http://schemas.microsoft.com/office/drawing/2014/main" id="{82D3ABB8-FB8E-02CE-4CF6-F7BC00FC44FF}"/>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8089" t="7953" r="8596" b="6097"/>
            <a:stretch/>
          </p:blipFill>
          <p:spPr bwMode="auto">
            <a:xfrm rot="16200000">
              <a:off x="12522246" y="1415623"/>
              <a:ext cx="1184670" cy="10134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95" name="テキスト ボックス 1394">
              <a:extLst>
                <a:ext uri="{FF2B5EF4-FFF2-40B4-BE49-F238E27FC236}">
                  <a16:creationId xmlns:a16="http://schemas.microsoft.com/office/drawing/2014/main" id="{4B6CE7C2-FD8C-D798-60EE-48D299DE8049}"/>
                </a:ext>
              </a:extLst>
            </p:cNvPr>
            <p:cNvSpPr txBox="1"/>
            <p:nvPr/>
          </p:nvSpPr>
          <p:spPr>
            <a:xfrm>
              <a:off x="13672820" y="1340252"/>
              <a:ext cx="1348446" cy="1384995"/>
            </a:xfrm>
            <a:prstGeom prst="rect">
              <a:avLst/>
            </a:prstGeom>
            <a:noFill/>
          </p:spPr>
          <p:txBody>
            <a:bodyPr wrap="none" rtlCol="0">
              <a:spAutoFit/>
            </a:bodyPr>
            <a:lstStyle/>
            <a:p>
              <a:r>
                <a:rPr kumimoji="1" lang="ja-JP" altLang="en-US" sz="1000" b="1" dirty="0">
                  <a:solidFill>
                    <a:schemeClr val="bg1"/>
                  </a:solidFill>
                </a:rPr>
                <a:t>マイコン</a:t>
              </a:r>
              <a:endParaRPr kumimoji="1" lang="en-US" altLang="ja-JP" sz="1000" b="1" dirty="0">
                <a:solidFill>
                  <a:schemeClr val="bg1"/>
                </a:solidFill>
              </a:endParaRPr>
            </a:p>
            <a:p>
              <a:r>
                <a:rPr kumimoji="1" lang="en-US" altLang="ja-JP" sz="900" dirty="0">
                  <a:solidFill>
                    <a:schemeClr val="bg1"/>
                  </a:solidFill>
                </a:rPr>
                <a:t>Seeeduino Xiao x 1</a:t>
              </a:r>
            </a:p>
            <a:p>
              <a:endParaRPr kumimoji="1" lang="en-US" altLang="ja-JP" sz="100" dirty="0">
                <a:solidFill>
                  <a:schemeClr val="bg1"/>
                </a:solidFill>
              </a:endParaRPr>
            </a:p>
            <a:p>
              <a:r>
                <a:rPr kumimoji="1" lang="en-US" altLang="ja-JP" sz="600" dirty="0">
                  <a:solidFill>
                    <a:schemeClr val="bg1"/>
                  </a:solidFill>
                </a:rPr>
                <a:t>(</a:t>
              </a:r>
              <a:r>
                <a:rPr kumimoji="1" lang="ja-JP" altLang="en-US" sz="600" dirty="0">
                  <a:solidFill>
                    <a:schemeClr val="bg1"/>
                  </a:solidFill>
                </a:rPr>
                <a:t>マルチプレクサを用いて</a:t>
              </a:r>
              <a:endParaRPr kumimoji="1" lang="en-US" altLang="ja-JP" sz="600" dirty="0">
                <a:solidFill>
                  <a:schemeClr val="bg1"/>
                </a:solidFill>
              </a:endParaRPr>
            </a:p>
            <a:p>
              <a:r>
                <a:rPr kumimoji="1" lang="en-US" altLang="ja-JP" sz="600" dirty="0">
                  <a:solidFill>
                    <a:schemeClr val="bg1"/>
                  </a:solidFill>
                </a:rPr>
                <a:t> </a:t>
              </a:r>
              <a:r>
                <a:rPr kumimoji="1" lang="ja-JP" altLang="en-US" sz="600" dirty="0">
                  <a:solidFill>
                    <a:schemeClr val="bg1"/>
                  </a:solidFill>
                </a:rPr>
                <a:t>計</a:t>
              </a:r>
              <a:r>
                <a:rPr kumimoji="1" lang="en-US" altLang="ja-JP" sz="600" dirty="0">
                  <a:solidFill>
                    <a:schemeClr val="bg1"/>
                  </a:solidFill>
                </a:rPr>
                <a:t>16</a:t>
              </a:r>
              <a:r>
                <a:rPr kumimoji="1" lang="ja-JP" altLang="en-US" sz="600" dirty="0">
                  <a:solidFill>
                    <a:schemeClr val="bg1"/>
                  </a:solidFill>
                </a:rPr>
                <a:t>個分のセンサーの値を取得</a:t>
              </a:r>
              <a:r>
                <a:rPr kumimoji="1" lang="en-US" altLang="ja-JP" sz="600" dirty="0">
                  <a:solidFill>
                    <a:schemeClr val="bg1"/>
                  </a:solidFill>
                </a:rPr>
                <a:t>)</a:t>
              </a:r>
            </a:p>
            <a:p>
              <a:endParaRPr kumimoji="1" lang="en-US" altLang="ja-JP" sz="600" dirty="0">
                <a:solidFill>
                  <a:schemeClr val="bg1"/>
                </a:solidFill>
              </a:endParaRPr>
            </a:p>
            <a:p>
              <a:r>
                <a:rPr kumimoji="1" lang="ja-JP" altLang="en-US" sz="1000" b="1" dirty="0">
                  <a:solidFill>
                    <a:schemeClr val="bg1"/>
                  </a:solidFill>
                </a:rPr>
                <a:t>センサー</a:t>
              </a:r>
              <a:endParaRPr kumimoji="1" lang="en-US" altLang="ja-JP" sz="1050" b="1" dirty="0">
                <a:solidFill>
                  <a:schemeClr val="bg1"/>
                </a:solidFill>
              </a:endParaRPr>
            </a:p>
            <a:p>
              <a:r>
                <a:rPr kumimoji="1" lang="ja-JP" altLang="en-US" sz="700" dirty="0">
                  <a:solidFill>
                    <a:schemeClr val="bg1"/>
                  </a:solidFill>
                </a:rPr>
                <a:t>フォトトランジスタ</a:t>
              </a:r>
              <a:endParaRPr kumimoji="1" lang="en-US" altLang="ja-JP" sz="700" dirty="0">
                <a:solidFill>
                  <a:schemeClr val="bg1"/>
                </a:solidFill>
              </a:endParaRPr>
            </a:p>
            <a:p>
              <a:r>
                <a:rPr kumimoji="1" lang="en-US" altLang="ja-JP" sz="700" dirty="0">
                  <a:solidFill>
                    <a:schemeClr val="bg1"/>
                  </a:solidFill>
                </a:rPr>
                <a:t>NJL7502L * 32</a:t>
              </a:r>
              <a:endParaRPr kumimoji="1" lang="en-US" altLang="ja-JP" sz="1000" dirty="0">
                <a:solidFill>
                  <a:schemeClr val="bg1"/>
                </a:solidFill>
              </a:endParaRPr>
            </a:p>
            <a:p>
              <a:endParaRPr kumimoji="1" lang="en-US" altLang="ja-JP" sz="200" dirty="0">
                <a:solidFill>
                  <a:schemeClr val="bg1"/>
                </a:solidFill>
              </a:endParaRPr>
            </a:p>
            <a:p>
              <a:r>
                <a:rPr kumimoji="1" lang="en-US" altLang="ja-JP" sz="600" dirty="0">
                  <a:solidFill>
                    <a:schemeClr val="bg1"/>
                  </a:solidFill>
                </a:rPr>
                <a:t>(</a:t>
              </a:r>
              <a:r>
                <a:rPr kumimoji="1" lang="ja-JP" altLang="en-US" sz="600" dirty="0">
                  <a:solidFill>
                    <a:schemeClr val="bg1"/>
                  </a:solidFill>
                </a:rPr>
                <a:t>センサーを</a:t>
              </a:r>
              <a:r>
                <a:rPr kumimoji="1" lang="en-US" altLang="ja-JP" sz="600" dirty="0">
                  <a:solidFill>
                    <a:schemeClr val="bg1"/>
                  </a:solidFill>
                </a:rPr>
                <a:t>2</a:t>
              </a:r>
              <a:r>
                <a:rPr kumimoji="1" lang="ja-JP" altLang="en-US" sz="600" dirty="0">
                  <a:solidFill>
                    <a:schemeClr val="bg1"/>
                  </a:solidFill>
                </a:rPr>
                <a:t>つずつ並列に接続</a:t>
              </a:r>
              <a:r>
                <a:rPr kumimoji="1" lang="en-US" altLang="ja-JP" sz="600" dirty="0">
                  <a:solidFill>
                    <a:schemeClr val="bg1"/>
                  </a:solidFill>
                </a:rPr>
                <a:t>)</a:t>
              </a:r>
            </a:p>
            <a:p>
              <a:endParaRPr kumimoji="1" lang="en-US" altLang="ja-JP" sz="700" dirty="0">
                <a:solidFill>
                  <a:schemeClr val="bg1"/>
                </a:solidFill>
              </a:endParaRPr>
            </a:p>
            <a:p>
              <a:endParaRPr kumimoji="1" lang="en-US" altLang="ja-JP" sz="700" dirty="0">
                <a:solidFill>
                  <a:schemeClr val="bg1"/>
                </a:solidFill>
              </a:endParaRPr>
            </a:p>
          </p:txBody>
        </p:sp>
      </p:grpSp>
      <p:grpSp>
        <p:nvGrpSpPr>
          <p:cNvPr id="1041" name="グループ化 1040">
            <a:extLst>
              <a:ext uri="{FF2B5EF4-FFF2-40B4-BE49-F238E27FC236}">
                <a16:creationId xmlns:a16="http://schemas.microsoft.com/office/drawing/2014/main" id="{E811AB56-83FF-4D6E-5148-0B1B87AA0259}"/>
              </a:ext>
            </a:extLst>
          </p:cNvPr>
          <p:cNvGrpSpPr/>
          <p:nvPr/>
        </p:nvGrpSpPr>
        <p:grpSpPr>
          <a:xfrm>
            <a:off x="3799840" y="4064491"/>
            <a:ext cx="4052481" cy="2099246"/>
            <a:chOff x="9381580" y="4726864"/>
            <a:chExt cx="4052481" cy="2099246"/>
          </a:xfrm>
        </p:grpSpPr>
        <p:sp>
          <p:nvSpPr>
            <p:cNvPr id="1042" name="テキスト ボックス 1041">
              <a:extLst>
                <a:ext uri="{FF2B5EF4-FFF2-40B4-BE49-F238E27FC236}">
                  <a16:creationId xmlns:a16="http://schemas.microsoft.com/office/drawing/2014/main" id="{82C59D6D-D0AF-F30D-DA3A-D2893047285D}"/>
                </a:ext>
              </a:extLst>
            </p:cNvPr>
            <p:cNvSpPr txBox="1"/>
            <p:nvPr/>
          </p:nvSpPr>
          <p:spPr>
            <a:xfrm>
              <a:off x="9381581" y="4726864"/>
              <a:ext cx="4052480" cy="369332"/>
            </a:xfrm>
            <a:prstGeom prst="rect">
              <a:avLst/>
            </a:prstGeom>
            <a:noFill/>
          </p:spPr>
          <p:txBody>
            <a:bodyPr wrap="square" lIns="91440" tIns="45720" rIns="91440" bIns="45720" rtlCol="0" anchor="t">
              <a:spAutoFit/>
            </a:bodyPr>
            <a:lstStyle/>
            <a:p>
              <a:r>
                <a:rPr kumimoji="1" lang="ja-JP" altLang="en-US" sz="1400" b="1" dirty="0">
                  <a:solidFill>
                    <a:schemeClr val="tx1">
                      <a:lumMod val="85000"/>
                      <a:lumOff val="15000"/>
                    </a:schemeClr>
                  </a:solidFill>
                  <a:ea typeface="游ゴシック"/>
                </a:rPr>
                <a:t>確実にボールを</a:t>
              </a:r>
              <a:r>
                <a:rPr kumimoji="1" lang="ja-JP" altLang="en-US" b="1" dirty="0">
                  <a:solidFill>
                    <a:schemeClr val="tx1">
                      <a:lumMod val="85000"/>
                      <a:lumOff val="15000"/>
                    </a:schemeClr>
                  </a:solidFill>
                  <a:ea typeface="游ゴシック"/>
                </a:rPr>
                <a:t>「見る」</a:t>
              </a:r>
            </a:p>
          </p:txBody>
        </p:sp>
        <p:sp>
          <p:nvSpPr>
            <p:cNvPr id="1043" name="テキスト ボックス 1042">
              <a:extLst>
                <a:ext uri="{FF2B5EF4-FFF2-40B4-BE49-F238E27FC236}">
                  <a16:creationId xmlns:a16="http://schemas.microsoft.com/office/drawing/2014/main" id="{7D1152C3-416E-7A4D-8C73-6A420412DDF8}"/>
                </a:ext>
              </a:extLst>
            </p:cNvPr>
            <p:cNvSpPr txBox="1"/>
            <p:nvPr/>
          </p:nvSpPr>
          <p:spPr>
            <a:xfrm>
              <a:off x="9381580" y="5071784"/>
              <a:ext cx="4052480" cy="1754326"/>
            </a:xfrm>
            <a:prstGeom prst="rect">
              <a:avLst/>
            </a:prstGeom>
            <a:noFill/>
          </p:spPr>
          <p:txBody>
            <a:bodyPr wrap="square" rtlCol="0">
              <a:spAutoFit/>
            </a:bodyPr>
            <a:lstStyle/>
            <a:p>
              <a:r>
                <a:rPr lang="ja-JP" altLang="en-US" sz="900" dirty="0"/>
                <a:t>　私たちのロボットは、中央に</a:t>
              </a:r>
              <a:r>
                <a:rPr lang="en-US" altLang="ja-JP" sz="900" dirty="0"/>
                <a:t>1</a:t>
              </a:r>
              <a:r>
                <a:rPr lang="ja-JP" altLang="en-US" sz="900" dirty="0"/>
                <a:t>台、前後にそれぞれ</a:t>
              </a:r>
              <a:r>
                <a:rPr lang="en-US" altLang="ja-JP" sz="900" dirty="0"/>
                <a:t>1</a:t>
              </a:r>
              <a:r>
                <a:rPr lang="ja-JP" altLang="en-US" sz="900" dirty="0"/>
                <a:t>台のカメラを搭載しています。</a:t>
              </a:r>
              <a:r>
                <a:rPr lang="en-US" altLang="ja-JP" sz="900" dirty="0"/>
                <a:t>(Fig.1) </a:t>
              </a:r>
              <a:r>
                <a:rPr lang="ja-JP" altLang="en-US" sz="900" dirty="0"/>
                <a:t>中央のカメラには、上部にミラーを取り付けることで、コート全体を常に確認できるようにしています。この配置により、両方のゴールを同時に認識でき、キーパーロボットの位置推定や、ロボットがゴールを向いてシュートを打つことが可能になっています。</a:t>
              </a:r>
            </a:p>
            <a:p>
              <a:r>
                <a:rPr lang="ja-JP" altLang="en-US" sz="900" dirty="0"/>
                <a:t>また、前後のカメラは、全方向カメラの弱点である「見える範囲の狭さ」を解決しています。全方向ミラーを用いたビジョンシステムではロボットから離れたボールが見えなかったり</a:t>
              </a:r>
              <a:r>
                <a:rPr lang="en-US" altLang="ja-JP" sz="900" dirty="0"/>
                <a:t>(Fig.2)</a:t>
              </a:r>
              <a:r>
                <a:rPr lang="ja-JP" altLang="en-US" sz="900" dirty="0"/>
                <a:t>、見えたとしても小さく表示されるため位置を正確に取得することが難しい状況でしたが、追加で前後にカメラを搭載することで、ロボット周辺はもちろん、前方・後方にある遠くのボール・コートの発見精度が向上したため</a:t>
              </a:r>
              <a:r>
                <a:rPr lang="en-US" altLang="ja-JP" sz="900" dirty="0"/>
                <a:t>(Fig.3) </a:t>
              </a:r>
              <a:r>
                <a:rPr lang="ja-JP" altLang="en-US" sz="900" dirty="0"/>
                <a:t>、より正確な回り込み・シュートができるようになりました。</a:t>
              </a:r>
              <a:endParaRPr lang="en-US" altLang="ja-JP" sz="900" dirty="0"/>
            </a:p>
          </p:txBody>
        </p:sp>
      </p:grpSp>
      <p:grpSp>
        <p:nvGrpSpPr>
          <p:cNvPr id="6" name="グループ化 5">
            <a:extLst>
              <a:ext uri="{FF2B5EF4-FFF2-40B4-BE49-F238E27FC236}">
                <a16:creationId xmlns:a16="http://schemas.microsoft.com/office/drawing/2014/main" id="{A1DAAD55-D48E-D263-F290-64899E289F47}"/>
              </a:ext>
            </a:extLst>
          </p:cNvPr>
          <p:cNvGrpSpPr/>
          <p:nvPr/>
        </p:nvGrpSpPr>
        <p:grpSpPr>
          <a:xfrm>
            <a:off x="3825593" y="8754134"/>
            <a:ext cx="4052480" cy="1691907"/>
            <a:chOff x="9381580" y="4908472"/>
            <a:chExt cx="4052480" cy="1691907"/>
          </a:xfrm>
        </p:grpSpPr>
        <p:sp>
          <p:nvSpPr>
            <p:cNvPr id="7" name="テキスト ボックス 6">
              <a:extLst>
                <a:ext uri="{FF2B5EF4-FFF2-40B4-BE49-F238E27FC236}">
                  <a16:creationId xmlns:a16="http://schemas.microsoft.com/office/drawing/2014/main" id="{DF9C334F-15B3-C56B-A167-162561E9218B}"/>
                </a:ext>
              </a:extLst>
            </p:cNvPr>
            <p:cNvSpPr txBox="1"/>
            <p:nvPr/>
          </p:nvSpPr>
          <p:spPr>
            <a:xfrm>
              <a:off x="9381580" y="4908472"/>
              <a:ext cx="4052480" cy="369332"/>
            </a:xfrm>
            <a:prstGeom prst="rect">
              <a:avLst/>
            </a:prstGeom>
            <a:noFill/>
          </p:spPr>
          <p:txBody>
            <a:bodyPr wrap="square" lIns="91440" tIns="45720" rIns="91440" bIns="45720" rtlCol="0" anchor="t">
              <a:spAutoFit/>
            </a:bodyPr>
            <a:lstStyle/>
            <a:p>
              <a:r>
                <a:rPr kumimoji="1" lang="ja-JP" altLang="en-US" sz="1400" b="1" dirty="0">
                  <a:solidFill>
                    <a:schemeClr val="tx1">
                      <a:lumMod val="85000"/>
                      <a:lumOff val="15000"/>
                    </a:schemeClr>
                  </a:solidFill>
                  <a:ea typeface="游ゴシック"/>
                </a:rPr>
                <a:t>ラインセンサの</a:t>
              </a:r>
              <a:r>
                <a:rPr kumimoji="1" lang="ja-JP" altLang="en-US" b="1" dirty="0">
                  <a:solidFill>
                    <a:schemeClr val="tx1">
                      <a:lumMod val="85000"/>
                      <a:lumOff val="15000"/>
                    </a:schemeClr>
                  </a:solidFill>
                  <a:ea typeface="游ゴシック"/>
                </a:rPr>
                <a:t>「最高峰」</a:t>
              </a:r>
            </a:p>
          </p:txBody>
        </p:sp>
        <p:sp>
          <p:nvSpPr>
            <p:cNvPr id="8" name="テキスト ボックス 7">
              <a:extLst>
                <a:ext uri="{FF2B5EF4-FFF2-40B4-BE49-F238E27FC236}">
                  <a16:creationId xmlns:a16="http://schemas.microsoft.com/office/drawing/2014/main" id="{66531632-67D2-DDD9-D566-8C31D75E9141}"/>
                </a:ext>
              </a:extLst>
            </p:cNvPr>
            <p:cNvSpPr txBox="1"/>
            <p:nvPr/>
          </p:nvSpPr>
          <p:spPr>
            <a:xfrm>
              <a:off x="9381580" y="5261551"/>
              <a:ext cx="4052480" cy="1338828"/>
            </a:xfrm>
            <a:prstGeom prst="rect">
              <a:avLst/>
            </a:prstGeom>
            <a:noFill/>
          </p:spPr>
          <p:txBody>
            <a:bodyPr wrap="square" rtlCol="0">
              <a:spAutoFit/>
            </a:bodyPr>
            <a:lstStyle/>
            <a:p>
              <a:r>
                <a:rPr lang="ja-JP" altLang="en-US" sz="900" dirty="0"/>
                <a:t>　ラインセンサには円形状を採用しました。</a:t>
              </a:r>
              <a:r>
                <a:rPr lang="en-US" altLang="ja-JP" sz="900" dirty="0"/>
                <a:t>(Fig.4) </a:t>
              </a:r>
              <a:r>
                <a:rPr lang="ja-JP" altLang="en-US" sz="900" dirty="0"/>
                <a:t>十字ラインセンサと比べ、円形ラインセンサは全方向に対して迅速な検知が可能で、角度も正確に算出することができるため、ラインアウト発生回数を大幅に減らすことができます。</a:t>
              </a:r>
            </a:p>
            <a:p>
              <a:r>
                <a:rPr lang="ja-JP" altLang="en-US" sz="900" dirty="0"/>
                <a:t>さらに、前回のラインセンサからの改善点として、センサの配置間隔を</a:t>
              </a:r>
              <a:endParaRPr lang="en-US" altLang="ja-JP" sz="900" dirty="0"/>
            </a:p>
            <a:p>
              <a:r>
                <a:rPr lang="ja-JP" altLang="en-US" sz="900" dirty="0"/>
                <a:t>狭くしました。以前はセンサの間隔が広かったため、</a:t>
              </a:r>
              <a:endParaRPr lang="en-US" altLang="ja-JP" sz="900" dirty="0"/>
            </a:p>
            <a:p>
              <a:r>
                <a:rPr lang="ja-JP" altLang="en-US" sz="900" dirty="0"/>
                <a:t>「センサの間に白線が入り込むことが原因で白線を検知できない」という問題が発生していました。しかし、間隔を狭くしたことで、この問題は解消され、より継続的にラインを検知できるようになりました。</a:t>
              </a:r>
            </a:p>
          </p:txBody>
        </p:sp>
      </p:grpSp>
      <p:pic>
        <p:nvPicPr>
          <p:cNvPr id="19" name="図 18" descr="屋内, 座る, 大きい, テーブル が含まれている画像">
            <a:extLst>
              <a:ext uri="{FF2B5EF4-FFF2-40B4-BE49-F238E27FC236}">
                <a16:creationId xmlns:a16="http://schemas.microsoft.com/office/drawing/2014/main" id="{64A146A4-71A3-990B-1AE4-4DF22274909E}"/>
              </a:ext>
            </a:extLst>
          </p:cNvPr>
          <p:cNvPicPr>
            <a:picLocks noChangeAspect="1"/>
          </p:cNvPicPr>
          <p:nvPr/>
        </p:nvPicPr>
        <p:blipFill>
          <a:blip r:embed="rId24">
            <a:extLst>
              <a:ext uri="{28A0092B-C50C-407E-A947-70E740481C1C}">
                <a14:useLocalDpi xmlns:a14="http://schemas.microsoft.com/office/drawing/2010/main" val="0"/>
              </a:ext>
            </a:extLst>
          </a:blip>
          <a:srcRect l="19776" t="4891" r="18683" b="9967"/>
          <a:stretch/>
        </p:blipFill>
        <p:spPr>
          <a:xfrm flipH="1">
            <a:off x="7914054" y="8902537"/>
            <a:ext cx="1270562" cy="1318387"/>
          </a:xfrm>
          <a:prstGeom prst="rect">
            <a:avLst/>
          </a:prstGeom>
          <a:ln>
            <a:noFill/>
          </a:ln>
          <a:effectLst>
            <a:outerShdw blurRad="292100" dist="139700" dir="2700000" algn="tl" rotWithShape="0">
              <a:srgbClr val="333333">
                <a:alpha val="65000"/>
              </a:srgbClr>
            </a:outerShdw>
          </a:effectLst>
        </p:spPr>
      </p:pic>
      <p:grpSp>
        <p:nvGrpSpPr>
          <p:cNvPr id="40" name="グループ化 39">
            <a:extLst>
              <a:ext uri="{FF2B5EF4-FFF2-40B4-BE49-F238E27FC236}">
                <a16:creationId xmlns:a16="http://schemas.microsoft.com/office/drawing/2014/main" id="{F8020E21-DD90-4A81-C0E1-8DE7265BDE15}"/>
              </a:ext>
            </a:extLst>
          </p:cNvPr>
          <p:cNvGrpSpPr/>
          <p:nvPr/>
        </p:nvGrpSpPr>
        <p:grpSpPr>
          <a:xfrm>
            <a:off x="4106486" y="6234585"/>
            <a:ext cx="4796527" cy="1841485"/>
            <a:chOff x="3732493" y="6514937"/>
            <a:chExt cx="4796527" cy="1841485"/>
          </a:xfrm>
        </p:grpSpPr>
        <p:sp>
          <p:nvSpPr>
            <p:cNvPr id="16" name="矢印: 下 15">
              <a:extLst>
                <a:ext uri="{FF2B5EF4-FFF2-40B4-BE49-F238E27FC236}">
                  <a16:creationId xmlns:a16="http://schemas.microsoft.com/office/drawing/2014/main" id="{19F4CA97-E077-7484-2C3C-236D195165ED}"/>
                </a:ext>
              </a:extLst>
            </p:cNvPr>
            <p:cNvSpPr/>
            <p:nvPr/>
          </p:nvSpPr>
          <p:spPr>
            <a:xfrm rot="16200000">
              <a:off x="5968367" y="7148429"/>
              <a:ext cx="277675" cy="666021"/>
            </a:xfrm>
            <a:prstGeom prst="downArrow">
              <a:avLst>
                <a:gd name="adj1" fmla="val 44854"/>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6" name="グループ化 35">
              <a:extLst>
                <a:ext uri="{FF2B5EF4-FFF2-40B4-BE49-F238E27FC236}">
                  <a16:creationId xmlns:a16="http://schemas.microsoft.com/office/drawing/2014/main" id="{3460B6B9-8835-0E15-7A60-A6E18AC947E9}"/>
                </a:ext>
              </a:extLst>
            </p:cNvPr>
            <p:cNvGrpSpPr/>
            <p:nvPr/>
          </p:nvGrpSpPr>
          <p:grpSpPr>
            <a:xfrm>
              <a:off x="3732493" y="6527163"/>
              <a:ext cx="1953631" cy="1829259"/>
              <a:chOff x="3732493" y="6527163"/>
              <a:chExt cx="1953631" cy="1829259"/>
            </a:xfrm>
          </p:grpSpPr>
          <p:pic>
            <p:nvPicPr>
              <p:cNvPr id="1026" name="Picture 2">
                <a:extLst>
                  <a:ext uri="{FF2B5EF4-FFF2-40B4-BE49-F238E27FC236}">
                    <a16:creationId xmlns:a16="http://schemas.microsoft.com/office/drawing/2014/main" id="{D022A989-A190-5B20-CF99-3E9736CB482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2493" y="6527163"/>
                <a:ext cx="1953631" cy="1829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フローチャート: 結合子 19">
                <a:extLst>
                  <a:ext uri="{FF2B5EF4-FFF2-40B4-BE49-F238E27FC236}">
                    <a16:creationId xmlns:a16="http://schemas.microsoft.com/office/drawing/2014/main" id="{36385DCF-D33C-9A80-4A80-9B6A49D1DBF0}"/>
                  </a:ext>
                </a:extLst>
              </p:cNvPr>
              <p:cNvSpPr/>
              <p:nvPr/>
            </p:nvSpPr>
            <p:spPr>
              <a:xfrm>
                <a:off x="4009734" y="6918411"/>
                <a:ext cx="1407473" cy="1407473"/>
              </a:xfrm>
              <a:prstGeom prst="flowChartConnector">
                <a:avLst/>
              </a:prstGeom>
              <a:solidFill>
                <a:srgbClr val="2F5597">
                  <a:alpha val="6705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結合子 10">
                <a:extLst>
                  <a:ext uri="{FF2B5EF4-FFF2-40B4-BE49-F238E27FC236}">
                    <a16:creationId xmlns:a16="http://schemas.microsoft.com/office/drawing/2014/main" id="{AA8802EA-D66C-0779-CFC8-FC77A4B77467}"/>
                  </a:ext>
                </a:extLst>
              </p:cNvPr>
              <p:cNvSpPr/>
              <p:nvPr/>
            </p:nvSpPr>
            <p:spPr>
              <a:xfrm>
                <a:off x="4621758" y="6598589"/>
                <a:ext cx="171117" cy="171117"/>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結合子 9">
                <a:extLst>
                  <a:ext uri="{FF2B5EF4-FFF2-40B4-BE49-F238E27FC236}">
                    <a16:creationId xmlns:a16="http://schemas.microsoft.com/office/drawing/2014/main" id="{9A292AAB-3CFA-FB5E-7202-A8479BC0DBDF}"/>
                  </a:ext>
                </a:extLst>
              </p:cNvPr>
              <p:cNvSpPr/>
              <p:nvPr/>
            </p:nvSpPr>
            <p:spPr>
              <a:xfrm>
                <a:off x="4546731" y="7433867"/>
                <a:ext cx="338121" cy="338121"/>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grpSp>
        <p:grpSp>
          <p:nvGrpSpPr>
            <p:cNvPr id="38" name="グループ化 37">
              <a:extLst>
                <a:ext uri="{FF2B5EF4-FFF2-40B4-BE49-F238E27FC236}">
                  <a16:creationId xmlns:a16="http://schemas.microsoft.com/office/drawing/2014/main" id="{C49AAFA8-F556-FBF1-80B6-CE5F5E82E87C}"/>
                </a:ext>
              </a:extLst>
            </p:cNvPr>
            <p:cNvGrpSpPr/>
            <p:nvPr/>
          </p:nvGrpSpPr>
          <p:grpSpPr>
            <a:xfrm>
              <a:off x="6575389" y="6514937"/>
              <a:ext cx="1953631" cy="1829259"/>
              <a:chOff x="6575389" y="6752898"/>
              <a:chExt cx="1953631" cy="1829259"/>
            </a:xfrm>
          </p:grpSpPr>
          <p:pic>
            <p:nvPicPr>
              <p:cNvPr id="17" name="Picture 2">
                <a:extLst>
                  <a:ext uri="{FF2B5EF4-FFF2-40B4-BE49-F238E27FC236}">
                    <a16:creationId xmlns:a16="http://schemas.microsoft.com/office/drawing/2014/main" id="{433F3AB9-CC05-C21D-FF20-FE0E395825B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75389" y="6752898"/>
                <a:ext cx="1953631" cy="1829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フローチャート: 結合子 12">
                <a:extLst>
                  <a:ext uri="{FF2B5EF4-FFF2-40B4-BE49-F238E27FC236}">
                    <a16:creationId xmlns:a16="http://schemas.microsoft.com/office/drawing/2014/main" id="{EBCAA3BF-CF93-825E-CC94-4E6243F21248}"/>
                  </a:ext>
                </a:extLst>
              </p:cNvPr>
              <p:cNvSpPr/>
              <p:nvPr/>
            </p:nvSpPr>
            <p:spPr>
              <a:xfrm>
                <a:off x="6840428" y="7145583"/>
                <a:ext cx="1397968" cy="1397968"/>
              </a:xfrm>
              <a:prstGeom prst="flowChartConnector">
                <a:avLst/>
              </a:prstGeom>
              <a:solidFill>
                <a:srgbClr val="2F5597">
                  <a:alpha val="6705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フローチャート: 結合子 14">
                <a:extLst>
                  <a:ext uri="{FF2B5EF4-FFF2-40B4-BE49-F238E27FC236}">
                    <a16:creationId xmlns:a16="http://schemas.microsoft.com/office/drawing/2014/main" id="{BC0156A0-EBBA-34BD-0CFB-4A8CC0C94916}"/>
                  </a:ext>
                </a:extLst>
              </p:cNvPr>
              <p:cNvSpPr/>
              <p:nvPr/>
            </p:nvSpPr>
            <p:spPr>
              <a:xfrm>
                <a:off x="7384703" y="7653338"/>
                <a:ext cx="338121" cy="338121"/>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sp>
            <p:nvSpPr>
              <p:cNvPr id="34" name="台形 33">
                <a:extLst>
                  <a:ext uri="{FF2B5EF4-FFF2-40B4-BE49-F238E27FC236}">
                    <a16:creationId xmlns:a16="http://schemas.microsoft.com/office/drawing/2014/main" id="{7116F751-3934-13B7-085D-7A92F35D3B65}"/>
                  </a:ext>
                </a:extLst>
              </p:cNvPr>
              <p:cNvSpPr/>
              <p:nvPr/>
            </p:nvSpPr>
            <p:spPr>
              <a:xfrm>
                <a:off x="7140963" y="7881682"/>
                <a:ext cx="827896" cy="683923"/>
              </a:xfrm>
              <a:prstGeom prst="trapezoid">
                <a:avLst>
                  <a:gd name="adj" fmla="val 37744"/>
                </a:avLst>
              </a:prstGeom>
              <a:solidFill>
                <a:srgbClr val="FF3F3F">
                  <a:alpha val="67059"/>
                </a:srgb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8" name="フローチャート: 結合子 17">
                <a:extLst>
                  <a:ext uri="{FF2B5EF4-FFF2-40B4-BE49-F238E27FC236}">
                    <a16:creationId xmlns:a16="http://schemas.microsoft.com/office/drawing/2014/main" id="{37F1A3F2-AD49-7C4B-692C-EF36FFE7679D}"/>
                  </a:ext>
                </a:extLst>
              </p:cNvPr>
              <p:cNvSpPr/>
              <p:nvPr/>
            </p:nvSpPr>
            <p:spPr>
              <a:xfrm>
                <a:off x="7466647" y="6817581"/>
                <a:ext cx="171117" cy="171117"/>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台形 32">
                <a:extLst>
                  <a:ext uri="{FF2B5EF4-FFF2-40B4-BE49-F238E27FC236}">
                    <a16:creationId xmlns:a16="http://schemas.microsoft.com/office/drawing/2014/main" id="{EFA1B74F-993C-EC07-2223-C298BD28DB41}"/>
                  </a:ext>
                </a:extLst>
              </p:cNvPr>
              <p:cNvSpPr/>
              <p:nvPr/>
            </p:nvSpPr>
            <p:spPr>
              <a:xfrm rot="10800000">
                <a:off x="6999488" y="6756704"/>
                <a:ext cx="1126719" cy="992376"/>
              </a:xfrm>
              <a:prstGeom prst="trapezoid">
                <a:avLst>
                  <a:gd name="adj" fmla="val 40588"/>
                </a:avLst>
              </a:prstGeom>
              <a:solidFill>
                <a:srgbClr val="FF3F3F">
                  <a:alpha val="67059"/>
                </a:srgb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grpSp>
      <p:sp>
        <p:nvSpPr>
          <p:cNvPr id="45" name="テキスト ボックス 44">
            <a:extLst>
              <a:ext uri="{FF2B5EF4-FFF2-40B4-BE49-F238E27FC236}">
                <a16:creationId xmlns:a16="http://schemas.microsoft.com/office/drawing/2014/main" id="{1B8B3FA9-B5F5-3689-5719-2815B0492F92}"/>
              </a:ext>
            </a:extLst>
          </p:cNvPr>
          <p:cNvSpPr txBox="1"/>
          <p:nvPr/>
        </p:nvSpPr>
        <p:spPr>
          <a:xfrm>
            <a:off x="3877042" y="8141161"/>
            <a:ext cx="3100643" cy="677108"/>
          </a:xfrm>
          <a:prstGeom prst="rect">
            <a:avLst/>
          </a:prstGeom>
          <a:noFill/>
        </p:spPr>
        <p:txBody>
          <a:bodyPr wrap="square" rtlCol="0">
            <a:spAutoFit/>
          </a:bodyPr>
          <a:lstStyle/>
          <a:p>
            <a:r>
              <a:rPr lang="en-US" altLang="ja-JP" sz="900" dirty="0"/>
              <a:t>Fig.2. </a:t>
            </a:r>
            <a:r>
              <a:rPr lang="ja-JP" altLang="en-US" sz="900" dirty="0"/>
              <a:t>全方位ミラーによるビジョンシステム</a:t>
            </a:r>
            <a:endParaRPr lang="en-US" altLang="ja-JP" sz="900" dirty="0"/>
          </a:p>
          <a:p>
            <a:r>
              <a:rPr lang="ja-JP" altLang="en-US" sz="700" dirty="0"/>
              <a:t>全方位ミラーは周辺のカラートラッキングはしやすいが、</a:t>
            </a:r>
            <a:endParaRPr lang="en-US" altLang="ja-JP" sz="700" dirty="0"/>
          </a:p>
          <a:p>
            <a:r>
              <a:rPr lang="ja-JP" altLang="en-US" sz="700" dirty="0"/>
              <a:t>ロボットから遠く離れた物体は認識しずらくコート上の</a:t>
            </a:r>
            <a:endParaRPr lang="en-US" altLang="ja-JP" sz="700" dirty="0"/>
          </a:p>
          <a:p>
            <a:r>
              <a:rPr lang="ja-JP" altLang="en-US" sz="700" dirty="0"/>
              <a:t>ての位置からボールにアプローチすることはできない。</a:t>
            </a:r>
            <a:endParaRPr lang="en-US" altLang="ja-JP" sz="800" dirty="0"/>
          </a:p>
          <a:p>
            <a:endParaRPr lang="en-US" altLang="ja-JP" sz="800" dirty="0"/>
          </a:p>
        </p:txBody>
      </p:sp>
      <p:sp>
        <p:nvSpPr>
          <p:cNvPr id="50" name="テキスト ボックス 49">
            <a:extLst>
              <a:ext uri="{FF2B5EF4-FFF2-40B4-BE49-F238E27FC236}">
                <a16:creationId xmlns:a16="http://schemas.microsoft.com/office/drawing/2014/main" id="{CFE58AD3-62E5-D49E-1C5E-74CE88316B6B}"/>
              </a:ext>
            </a:extLst>
          </p:cNvPr>
          <p:cNvSpPr txBox="1"/>
          <p:nvPr/>
        </p:nvSpPr>
        <p:spPr>
          <a:xfrm>
            <a:off x="6363732" y="8141161"/>
            <a:ext cx="3100643" cy="569387"/>
          </a:xfrm>
          <a:prstGeom prst="rect">
            <a:avLst/>
          </a:prstGeom>
          <a:noFill/>
        </p:spPr>
        <p:txBody>
          <a:bodyPr wrap="square" rtlCol="0">
            <a:spAutoFit/>
          </a:bodyPr>
          <a:lstStyle/>
          <a:p>
            <a:r>
              <a:rPr lang="en-US" altLang="ja-JP" sz="900" dirty="0"/>
              <a:t>Fig.3. </a:t>
            </a:r>
            <a:r>
              <a:rPr lang="ja-JP" altLang="en-US" sz="900" dirty="0"/>
              <a:t>全方位ミラー</a:t>
            </a:r>
            <a:r>
              <a:rPr lang="en-US" altLang="ja-JP" sz="900" dirty="0"/>
              <a:t>+</a:t>
            </a:r>
            <a:r>
              <a:rPr lang="ja-JP" altLang="en-US" sz="900" dirty="0"/>
              <a:t>前後カメラによるビジョンシステム</a:t>
            </a:r>
            <a:endParaRPr lang="en-US" altLang="ja-JP" sz="900" dirty="0"/>
          </a:p>
          <a:p>
            <a:r>
              <a:rPr lang="ja-JP" altLang="en-US" sz="700" dirty="0"/>
              <a:t>全方位ミラーの弱点であった遠距離の視認性の弱さを、前後に搭載した</a:t>
            </a:r>
            <a:endParaRPr lang="en-US" altLang="ja-JP" sz="700" dirty="0"/>
          </a:p>
          <a:p>
            <a:r>
              <a:rPr lang="ja-JP" altLang="en-US" sz="700" dirty="0"/>
              <a:t>カメラでカバーすることで、コート上の遠く離れた位置にあるボール</a:t>
            </a:r>
            <a:endParaRPr lang="en-US" altLang="ja-JP" sz="700" dirty="0"/>
          </a:p>
          <a:p>
            <a:r>
              <a:rPr lang="ja-JP" altLang="en-US" sz="700" dirty="0"/>
              <a:t>でも認識してアプローチすることができるようになった。</a:t>
            </a:r>
            <a:endParaRPr lang="en-US" altLang="ja-JP" sz="800" dirty="0"/>
          </a:p>
        </p:txBody>
      </p:sp>
      <p:grpSp>
        <p:nvGrpSpPr>
          <p:cNvPr id="63" name="グループ化 62">
            <a:extLst>
              <a:ext uri="{FF2B5EF4-FFF2-40B4-BE49-F238E27FC236}">
                <a16:creationId xmlns:a16="http://schemas.microsoft.com/office/drawing/2014/main" id="{D21C5475-4FEF-45BB-DCF4-A40A22CB4245}"/>
              </a:ext>
            </a:extLst>
          </p:cNvPr>
          <p:cNvGrpSpPr/>
          <p:nvPr/>
        </p:nvGrpSpPr>
        <p:grpSpPr>
          <a:xfrm>
            <a:off x="9315258" y="4064491"/>
            <a:ext cx="4052481" cy="3051747"/>
            <a:chOff x="9381580" y="3315993"/>
            <a:chExt cx="4052481" cy="3051747"/>
          </a:xfrm>
        </p:grpSpPr>
        <p:sp>
          <p:nvSpPr>
            <p:cNvPr id="1345" name="テキスト ボックス 1344">
              <a:extLst>
                <a:ext uri="{FF2B5EF4-FFF2-40B4-BE49-F238E27FC236}">
                  <a16:creationId xmlns:a16="http://schemas.microsoft.com/office/drawing/2014/main" id="{CEC85EE4-56A1-534B-8D0B-C67EA5A67E2F}"/>
                </a:ext>
              </a:extLst>
            </p:cNvPr>
            <p:cNvSpPr txBox="1"/>
            <p:nvPr/>
          </p:nvSpPr>
          <p:spPr>
            <a:xfrm>
              <a:off x="9381581" y="3315993"/>
              <a:ext cx="4052480" cy="369332"/>
            </a:xfrm>
            <a:prstGeom prst="rect">
              <a:avLst/>
            </a:prstGeom>
            <a:noFill/>
          </p:spPr>
          <p:txBody>
            <a:bodyPr wrap="square" rtlCol="0">
              <a:spAutoFit/>
            </a:bodyPr>
            <a:lstStyle/>
            <a:p>
              <a:r>
                <a:rPr kumimoji="1" lang="ja-JP" altLang="en-US" sz="1400" b="1" dirty="0">
                  <a:solidFill>
                    <a:schemeClr val="tx1">
                      <a:lumMod val="85000"/>
                      <a:lumOff val="15000"/>
                    </a:schemeClr>
                  </a:solidFill>
                </a:rPr>
                <a:t>ドリブラー・キッカーの</a:t>
              </a:r>
              <a:r>
                <a:rPr kumimoji="1" lang="ja-JP" altLang="en-US" b="1" dirty="0">
                  <a:solidFill>
                    <a:schemeClr val="tx1">
                      <a:lumMod val="85000"/>
                      <a:lumOff val="15000"/>
                    </a:schemeClr>
                  </a:solidFill>
                </a:rPr>
                <a:t>「前後搭載」</a:t>
              </a:r>
            </a:p>
          </p:txBody>
        </p:sp>
        <p:sp>
          <p:nvSpPr>
            <p:cNvPr id="1351" name="テキスト ボックス 1350">
              <a:extLst>
                <a:ext uri="{FF2B5EF4-FFF2-40B4-BE49-F238E27FC236}">
                  <a16:creationId xmlns:a16="http://schemas.microsoft.com/office/drawing/2014/main" id="{6A2B3FED-8F0A-F8CF-4A95-101F922802EF}"/>
                </a:ext>
              </a:extLst>
            </p:cNvPr>
            <p:cNvSpPr txBox="1"/>
            <p:nvPr/>
          </p:nvSpPr>
          <p:spPr>
            <a:xfrm>
              <a:off x="9381580" y="3643917"/>
              <a:ext cx="4052480" cy="2723823"/>
            </a:xfrm>
            <a:prstGeom prst="rect">
              <a:avLst/>
            </a:prstGeom>
            <a:noFill/>
          </p:spPr>
          <p:txBody>
            <a:bodyPr wrap="square" rtlCol="0">
              <a:spAutoFit/>
            </a:bodyPr>
            <a:lstStyle/>
            <a:p>
              <a:r>
                <a:rPr kumimoji="1" lang="ja-JP" altLang="en-US" sz="900" dirty="0">
                  <a:solidFill>
                    <a:schemeClr val="tx1">
                      <a:lumMod val="85000"/>
                      <a:lumOff val="15000"/>
                    </a:schemeClr>
                  </a:solidFill>
                </a:rPr>
                <a:t>　私たちのロボットには、ボールを運ぶ役割をする「ドリブラー」と、ボールを前方に蹴る役割をする「キッカー」が前後に搭載されています。私たちはこれらを用いて試合を有利に進めます。</a:t>
              </a:r>
              <a:endParaRPr kumimoji="1" lang="en-US" altLang="ja-JP" sz="9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前方にあるドリブラー・キッカーは、「ゴール方向に</a:t>
              </a:r>
              <a:r>
                <a:rPr kumimoji="1" lang="ja-JP" altLang="en-US" sz="900" b="1" dirty="0">
                  <a:solidFill>
                    <a:schemeClr val="tx1">
                      <a:lumMod val="85000"/>
                      <a:lumOff val="15000"/>
                    </a:schemeClr>
                  </a:solidFill>
                </a:rPr>
                <a:t>素早く・</a:t>
              </a:r>
              <a:endParaRPr kumimoji="1" lang="en-US" altLang="ja-JP" sz="900" b="1" dirty="0">
                <a:solidFill>
                  <a:schemeClr val="tx1">
                    <a:lumMod val="85000"/>
                    <a:lumOff val="15000"/>
                  </a:schemeClr>
                </a:solidFill>
              </a:endParaRPr>
            </a:p>
            <a:p>
              <a:r>
                <a:rPr kumimoji="1" lang="ja-JP" altLang="en-US" sz="900" b="1" dirty="0">
                  <a:solidFill>
                    <a:schemeClr val="tx1">
                      <a:lumMod val="85000"/>
                      <a:lumOff val="15000"/>
                    </a:schemeClr>
                  </a:solidFill>
                </a:rPr>
                <a:t>正確にシュートする</a:t>
              </a:r>
              <a:r>
                <a:rPr kumimoji="1" lang="ja-JP" altLang="en-US" sz="900" dirty="0">
                  <a:solidFill>
                    <a:schemeClr val="tx1">
                      <a:lumMod val="85000"/>
                      <a:lumOff val="15000"/>
                    </a:schemeClr>
                  </a:solidFill>
                </a:rPr>
                <a:t>」役割を担います。</a:t>
              </a:r>
              <a:r>
                <a:rPr kumimoji="1" lang="en-US" altLang="ja-JP" sz="900" dirty="0">
                  <a:solidFill>
                    <a:schemeClr val="tx1">
                      <a:lumMod val="85000"/>
                      <a:lumOff val="15000"/>
                    </a:schemeClr>
                  </a:solidFill>
                </a:rPr>
                <a:t>(Fig.5) </a:t>
              </a:r>
              <a:r>
                <a:rPr kumimoji="1" lang="ja-JP" altLang="en-US" sz="900" dirty="0">
                  <a:solidFill>
                    <a:schemeClr val="tx1">
                      <a:lumMod val="85000"/>
                      <a:lumOff val="15000"/>
                    </a:schemeClr>
                  </a:solidFill>
                </a:rPr>
                <a:t>ドリブラーでボールを</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補足した後、キッカーを用いて空いているゴールの方向へと蹴り</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飛ばします。また、ドリブラーを用いることで、ゴールの横にあり</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そのままではシュートすることができないボールも後ろに運んで</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ゴールすることが可能です。</a:t>
              </a:r>
              <a:endParaRPr kumimoji="1" lang="en-US" altLang="ja-JP" sz="3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後方にあるドリブラー・キッカーは、「</a:t>
              </a:r>
              <a:r>
                <a:rPr kumimoji="1" lang="ja-JP" altLang="en-US" sz="900" b="1" dirty="0">
                  <a:solidFill>
                    <a:schemeClr val="tx1">
                      <a:lumMod val="85000"/>
                      <a:lumOff val="15000"/>
                    </a:schemeClr>
                  </a:solidFill>
                </a:rPr>
                <a:t>ボールを隠して運び</a:t>
              </a:r>
              <a:r>
                <a:rPr kumimoji="1" lang="ja-JP" altLang="en-US" sz="900" dirty="0">
                  <a:solidFill>
                    <a:schemeClr val="tx1">
                      <a:lumMod val="85000"/>
                      <a:lumOff val="15000"/>
                    </a:schemeClr>
                  </a:solidFill>
                </a:rPr>
                <a:t>、</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相手に見せずにシュートする」役割を担います。</a:t>
              </a:r>
              <a:r>
                <a:rPr kumimoji="1" lang="en-US" altLang="ja-JP" sz="900" dirty="0">
                  <a:solidFill>
                    <a:schemeClr val="tx1">
                      <a:lumMod val="85000"/>
                      <a:lumOff val="15000"/>
                    </a:schemeClr>
                  </a:solidFill>
                </a:rPr>
                <a:t>(Fig.6) </a:t>
              </a:r>
              <a:r>
                <a:rPr kumimoji="1" lang="ja-JP" altLang="en-US" sz="900" dirty="0">
                  <a:solidFill>
                    <a:schemeClr val="tx1">
                      <a:lumMod val="85000"/>
                      <a:lumOff val="15000"/>
                    </a:schemeClr>
                  </a:solidFill>
                </a:rPr>
                <a:t>ロボットの後方に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存在しているボールは回り込むことなくドリブラーで捕捉し、後ろに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隠したままゴール前まで運びシュートを行います。</a:t>
              </a:r>
              <a:endParaRPr kumimoji="1" lang="en-US" altLang="ja-JP" sz="9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また、前後にドリブラー・キッカーをセットで設置することに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よって、ロボットの前後方向の向きに左右されず、常にボールに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対して最速でアプローチすることができるようになります。</a:t>
              </a:r>
              <a:endParaRPr kumimoji="1" lang="en-US" altLang="ja-JP" sz="900" dirty="0">
                <a:solidFill>
                  <a:schemeClr val="tx1">
                    <a:lumMod val="85000"/>
                    <a:lumOff val="15000"/>
                  </a:schemeClr>
                </a:solidFill>
              </a:endParaRPr>
            </a:p>
          </p:txBody>
        </p:sp>
      </p:grpSp>
      <p:grpSp>
        <p:nvGrpSpPr>
          <p:cNvPr id="1352" name="グループ化 1351">
            <a:extLst>
              <a:ext uri="{FF2B5EF4-FFF2-40B4-BE49-F238E27FC236}">
                <a16:creationId xmlns:a16="http://schemas.microsoft.com/office/drawing/2014/main" id="{28CBB743-2B1F-C428-79F6-E312BF34D56E}"/>
              </a:ext>
            </a:extLst>
          </p:cNvPr>
          <p:cNvGrpSpPr/>
          <p:nvPr/>
        </p:nvGrpSpPr>
        <p:grpSpPr>
          <a:xfrm>
            <a:off x="9307608" y="7265162"/>
            <a:ext cx="5569390" cy="1976492"/>
            <a:chOff x="9381580" y="5012109"/>
            <a:chExt cx="5569390" cy="1976492"/>
          </a:xfrm>
        </p:grpSpPr>
        <p:sp>
          <p:nvSpPr>
            <p:cNvPr id="1354" name="テキスト ボックス 1353">
              <a:extLst>
                <a:ext uri="{FF2B5EF4-FFF2-40B4-BE49-F238E27FC236}">
                  <a16:creationId xmlns:a16="http://schemas.microsoft.com/office/drawing/2014/main" id="{C1EE1E55-AD41-772A-36F8-37439C84CE9C}"/>
                </a:ext>
              </a:extLst>
            </p:cNvPr>
            <p:cNvSpPr txBox="1"/>
            <p:nvPr/>
          </p:nvSpPr>
          <p:spPr>
            <a:xfrm>
              <a:off x="9381581" y="5012109"/>
              <a:ext cx="4052480" cy="369332"/>
            </a:xfrm>
            <a:prstGeom prst="rect">
              <a:avLst/>
            </a:prstGeom>
            <a:noFill/>
          </p:spPr>
          <p:txBody>
            <a:bodyPr wrap="square" rtlCol="0">
              <a:spAutoFit/>
            </a:bodyPr>
            <a:lstStyle/>
            <a:p>
              <a:r>
                <a:rPr kumimoji="1" lang="ja-JP" altLang="en-US" sz="1400" b="1" dirty="0">
                  <a:solidFill>
                    <a:schemeClr val="tx1">
                      <a:lumMod val="85000"/>
                      <a:lumOff val="15000"/>
                    </a:schemeClr>
                  </a:solidFill>
                </a:rPr>
                <a:t>確実にゴールを守る</a:t>
              </a:r>
              <a:r>
                <a:rPr kumimoji="1" lang="ja-JP" altLang="en-US" b="1" dirty="0">
                  <a:solidFill>
                    <a:schemeClr val="tx1">
                      <a:lumMod val="85000"/>
                      <a:lumOff val="15000"/>
                    </a:schemeClr>
                  </a:solidFill>
                </a:rPr>
                <a:t>「キーパー」</a:t>
              </a:r>
            </a:p>
          </p:txBody>
        </p:sp>
        <p:sp>
          <p:nvSpPr>
            <p:cNvPr id="1357" name="テキスト ボックス 1356">
              <a:extLst>
                <a:ext uri="{FF2B5EF4-FFF2-40B4-BE49-F238E27FC236}">
                  <a16:creationId xmlns:a16="http://schemas.microsoft.com/office/drawing/2014/main" id="{438FB896-81E0-B5D5-3DE4-83F42714B1E8}"/>
                </a:ext>
              </a:extLst>
            </p:cNvPr>
            <p:cNvSpPr txBox="1"/>
            <p:nvPr/>
          </p:nvSpPr>
          <p:spPr>
            <a:xfrm>
              <a:off x="9381580" y="5372774"/>
              <a:ext cx="5569390" cy="1615827"/>
            </a:xfrm>
            <a:prstGeom prst="rect">
              <a:avLst/>
            </a:prstGeom>
            <a:noFill/>
          </p:spPr>
          <p:txBody>
            <a:bodyPr wrap="square" rtlCol="0">
              <a:spAutoFit/>
            </a:bodyPr>
            <a:lstStyle/>
            <a:p>
              <a:r>
                <a:rPr kumimoji="1" lang="ja-JP" altLang="en-US" sz="900" dirty="0">
                  <a:solidFill>
                    <a:schemeClr val="tx1">
                      <a:lumMod val="85000"/>
                      <a:lumOff val="15000"/>
                    </a:schemeClr>
                  </a:solidFill>
                </a:rPr>
                <a:t>　サッカーをするうえで、シュートされるのを防ぐ「キーパー」という役割は非常に重要になります。私たちは</a:t>
              </a:r>
              <a:r>
                <a:rPr kumimoji="1" lang="en-US" altLang="ja-JP" sz="900" dirty="0">
                  <a:solidFill>
                    <a:schemeClr val="tx1">
                      <a:lumMod val="85000"/>
                      <a:lumOff val="15000"/>
                    </a:schemeClr>
                  </a:solidFill>
                </a:rPr>
                <a:t>RCJ</a:t>
              </a:r>
              <a:r>
                <a:rPr kumimoji="1" lang="ja-JP" altLang="en-US" sz="900" dirty="0">
                  <a:solidFill>
                    <a:schemeClr val="tx1">
                      <a:lumMod val="85000"/>
                      <a:lumOff val="15000"/>
                    </a:schemeClr>
                  </a:solidFill>
                </a:rPr>
                <a:t>においてもキーパーの役割はとても大きいと考え、</a:t>
              </a:r>
              <a:r>
                <a:rPr kumimoji="1" lang="ja-JP" altLang="en-US" sz="900" b="1" dirty="0">
                  <a:solidFill>
                    <a:schemeClr val="tx1">
                      <a:lumMod val="85000"/>
                      <a:lumOff val="15000"/>
                    </a:schemeClr>
                  </a:solidFill>
                </a:rPr>
                <a:t>確実にゴールを守る</a:t>
              </a:r>
              <a:r>
                <a:rPr kumimoji="1" lang="ja-JP" altLang="en-US" sz="900" dirty="0">
                  <a:solidFill>
                    <a:schemeClr val="tx1">
                      <a:lumMod val="85000"/>
                      <a:lumOff val="15000"/>
                    </a:schemeClr>
                  </a:solidFill>
                </a:rPr>
                <a:t>キーパーを開発しています。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今までの私たちのキーパーは、「ボールに対して真正面から守る」手法をとっていました。</a:t>
              </a:r>
              <a:r>
                <a:rPr kumimoji="1" lang="en-US" altLang="ja-JP" sz="900" dirty="0">
                  <a:solidFill>
                    <a:schemeClr val="tx1">
                      <a:lumMod val="85000"/>
                      <a:lumOff val="15000"/>
                    </a:schemeClr>
                  </a:solidFill>
                </a:rPr>
                <a:t>(Fig.7) </a:t>
              </a:r>
            </a:p>
            <a:p>
              <a:r>
                <a:rPr kumimoji="1" lang="ja-JP" altLang="en-US" sz="900" dirty="0">
                  <a:solidFill>
                    <a:schemeClr val="tx1">
                      <a:lumMod val="85000"/>
                      <a:lumOff val="15000"/>
                    </a:schemeClr>
                  </a:solidFill>
                </a:rPr>
                <a:t>しかし、ゴール中心から離れた場所で守ることもあり、カメラでゴールを認識するチームが多いオープンリーグでは、斜めからのシュートを入れられてしまう可能性が非常に高まります。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そこで、私たちは</a:t>
              </a:r>
              <a:r>
                <a:rPr kumimoji="1" lang="ja-JP" altLang="en-US" sz="900" b="1" dirty="0">
                  <a:solidFill>
                    <a:schemeClr val="tx1">
                      <a:lumMod val="85000"/>
                      <a:lumOff val="15000"/>
                    </a:schemeClr>
                  </a:solidFill>
                </a:rPr>
                <a:t>「ゴールの中心とボールを結んだ線分と、ゴール前の白線の交点」で守る手法</a:t>
              </a:r>
              <a:r>
                <a:rPr kumimoji="1" lang="ja-JP" altLang="en-US" sz="900" dirty="0">
                  <a:solidFill>
                    <a:schemeClr val="tx1">
                      <a:lumMod val="85000"/>
                      <a:lumOff val="15000"/>
                    </a:schemeClr>
                  </a:solidFill>
                </a:rPr>
                <a:t>を開発しました。</a:t>
              </a:r>
              <a:r>
                <a:rPr kumimoji="1" lang="en-US" altLang="ja-JP" sz="900" dirty="0">
                  <a:solidFill>
                    <a:schemeClr val="tx1">
                      <a:lumMod val="85000"/>
                      <a:lumOff val="15000"/>
                    </a:schemeClr>
                  </a:solidFill>
                </a:rPr>
                <a:t>(Fig.8) </a:t>
              </a:r>
              <a:r>
                <a:rPr kumimoji="1" lang="ja-JP" altLang="en-US" sz="900" dirty="0">
                  <a:solidFill>
                    <a:schemeClr val="tx1">
                      <a:lumMod val="85000"/>
                      <a:lumOff val="15000"/>
                    </a:schemeClr>
                  </a:solidFill>
                </a:rPr>
                <a:t>この手法は、たとえゴール中心からボールが離れていても、相手ロボットからゴールを大きく隠すことができるため、シュートをさせにくい状況を作ることができます。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下の図に変化を示します。赤色・黄色の領域は、相手ロボットが自ゴールにシュートすることが可能な</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領域を示しています。</a:t>
              </a:r>
              <a:endParaRPr kumimoji="1" lang="en-US" altLang="ja-JP" sz="900" dirty="0">
                <a:solidFill>
                  <a:schemeClr val="tx1">
                    <a:lumMod val="85000"/>
                    <a:lumOff val="15000"/>
                  </a:schemeClr>
                </a:solidFill>
              </a:endParaRPr>
            </a:p>
          </p:txBody>
        </p:sp>
      </p:grpSp>
      <p:grpSp>
        <p:nvGrpSpPr>
          <p:cNvPr id="1044" name="グループ化 1043">
            <a:extLst>
              <a:ext uri="{FF2B5EF4-FFF2-40B4-BE49-F238E27FC236}">
                <a16:creationId xmlns:a16="http://schemas.microsoft.com/office/drawing/2014/main" id="{B638837F-D692-D79B-AE56-9DD97A1E3523}"/>
              </a:ext>
            </a:extLst>
          </p:cNvPr>
          <p:cNvGrpSpPr/>
          <p:nvPr/>
        </p:nvGrpSpPr>
        <p:grpSpPr>
          <a:xfrm>
            <a:off x="9783024" y="9188152"/>
            <a:ext cx="1862138" cy="1063368"/>
            <a:chOff x="12946396" y="8299765"/>
            <a:chExt cx="1862138" cy="1063368"/>
          </a:xfrm>
        </p:grpSpPr>
        <p:pic>
          <p:nvPicPr>
            <p:cNvPr id="1370" name="Picture 2">
              <a:extLst>
                <a:ext uri="{FF2B5EF4-FFF2-40B4-BE49-F238E27FC236}">
                  <a16:creationId xmlns:a16="http://schemas.microsoft.com/office/drawing/2014/main" id="{BC244ACC-F8F9-ED8A-5A3D-3FEC1330B7E6}"/>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8413" t="8680" r="18448" b="59672"/>
            <a:stretch/>
          </p:blipFill>
          <p:spPr bwMode="auto">
            <a:xfrm rot="10800000">
              <a:off x="12946396" y="8398193"/>
              <a:ext cx="1862138" cy="87398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73" name="フローチャート: 結合子 1372">
              <a:extLst>
                <a:ext uri="{FF2B5EF4-FFF2-40B4-BE49-F238E27FC236}">
                  <a16:creationId xmlns:a16="http://schemas.microsoft.com/office/drawing/2014/main" id="{AF85CD1D-19A6-F286-2C85-01D576F23F33}"/>
                </a:ext>
              </a:extLst>
            </p:cNvPr>
            <p:cNvSpPr/>
            <p:nvPr/>
          </p:nvSpPr>
          <p:spPr>
            <a:xfrm>
              <a:off x="13273436" y="8417777"/>
              <a:ext cx="108705" cy="108705"/>
            </a:xfrm>
            <a:prstGeom prst="flowChartConnector">
              <a:avLst/>
            </a:prstGeom>
            <a:solidFill>
              <a:srgbClr val="F475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80" name="直線コネクタ 1379">
              <a:extLst>
                <a:ext uri="{FF2B5EF4-FFF2-40B4-BE49-F238E27FC236}">
                  <a16:creationId xmlns:a16="http://schemas.microsoft.com/office/drawing/2014/main" id="{D6B69C67-C06D-EF35-7D04-6150A4B0F224}"/>
                </a:ext>
              </a:extLst>
            </p:cNvPr>
            <p:cNvCxnSpPr>
              <a:cxnSpLocks/>
            </p:cNvCxnSpPr>
            <p:nvPr/>
          </p:nvCxnSpPr>
          <p:spPr>
            <a:xfrm>
              <a:off x="13327939" y="8526482"/>
              <a:ext cx="0" cy="6587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04" name="二等辺三角形 1403">
              <a:extLst>
                <a:ext uri="{FF2B5EF4-FFF2-40B4-BE49-F238E27FC236}">
                  <a16:creationId xmlns:a16="http://schemas.microsoft.com/office/drawing/2014/main" id="{B52C1AFF-FAA8-FCE1-1850-A8AFED846D50}"/>
                </a:ext>
              </a:extLst>
            </p:cNvPr>
            <p:cNvSpPr/>
            <p:nvPr/>
          </p:nvSpPr>
          <p:spPr>
            <a:xfrm rot="4073844">
              <a:off x="13379905" y="8445420"/>
              <a:ext cx="1063368" cy="772058"/>
            </a:xfrm>
            <a:custGeom>
              <a:avLst/>
              <a:gdLst>
                <a:gd name="connsiteX0" fmla="*/ 0 w 746323"/>
                <a:gd name="connsiteY0" fmla="*/ 605250 h 605250"/>
                <a:gd name="connsiteX1" fmla="*/ 746323 w 746323"/>
                <a:gd name="connsiteY1" fmla="*/ 0 h 605250"/>
                <a:gd name="connsiteX2" fmla="*/ 746323 w 746323"/>
                <a:gd name="connsiteY2" fmla="*/ 605250 h 605250"/>
                <a:gd name="connsiteX3" fmla="*/ 0 w 746323"/>
                <a:gd name="connsiteY3" fmla="*/ 605250 h 605250"/>
                <a:gd name="connsiteX0" fmla="*/ 0 w 1063368"/>
                <a:gd name="connsiteY0" fmla="*/ 772058 h 772058"/>
                <a:gd name="connsiteX1" fmla="*/ 1063368 w 1063368"/>
                <a:gd name="connsiteY1" fmla="*/ 0 h 772058"/>
                <a:gd name="connsiteX2" fmla="*/ 746323 w 1063368"/>
                <a:gd name="connsiteY2" fmla="*/ 772058 h 772058"/>
                <a:gd name="connsiteX3" fmla="*/ 0 w 1063368"/>
                <a:gd name="connsiteY3" fmla="*/ 772058 h 772058"/>
              </a:gdLst>
              <a:ahLst/>
              <a:cxnLst>
                <a:cxn ang="0">
                  <a:pos x="connsiteX0" y="connsiteY0"/>
                </a:cxn>
                <a:cxn ang="0">
                  <a:pos x="connsiteX1" y="connsiteY1"/>
                </a:cxn>
                <a:cxn ang="0">
                  <a:pos x="connsiteX2" y="connsiteY2"/>
                </a:cxn>
                <a:cxn ang="0">
                  <a:pos x="connsiteX3" y="connsiteY3"/>
                </a:cxn>
              </a:cxnLst>
              <a:rect l="l" t="t" r="r" b="b"/>
              <a:pathLst>
                <a:path w="1063368" h="772058">
                  <a:moveTo>
                    <a:pt x="0" y="772058"/>
                  </a:moveTo>
                  <a:lnTo>
                    <a:pt x="1063368" y="0"/>
                  </a:lnTo>
                  <a:lnTo>
                    <a:pt x="746323" y="772058"/>
                  </a:lnTo>
                  <a:lnTo>
                    <a:pt x="0" y="772058"/>
                  </a:lnTo>
                  <a:close/>
                </a:path>
              </a:pathLst>
            </a:custGeom>
            <a:solidFill>
              <a:srgbClr val="F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3B3B"/>
                </a:highlight>
              </a:endParaRPr>
            </a:p>
          </p:txBody>
        </p:sp>
        <p:sp>
          <p:nvSpPr>
            <p:cNvPr id="1375" name="フローチャート: 結合子 1374">
              <a:extLst>
                <a:ext uri="{FF2B5EF4-FFF2-40B4-BE49-F238E27FC236}">
                  <a16:creationId xmlns:a16="http://schemas.microsoft.com/office/drawing/2014/main" id="{F34CC237-550F-FD5C-76B3-7FC5DA27EF7C}"/>
                </a:ext>
              </a:extLst>
            </p:cNvPr>
            <p:cNvSpPr/>
            <p:nvPr/>
          </p:nvSpPr>
          <p:spPr>
            <a:xfrm>
              <a:off x="13180679" y="8714176"/>
              <a:ext cx="298979" cy="298979"/>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grpSp>
      <p:sp>
        <p:nvSpPr>
          <p:cNvPr id="1045" name="テキスト ボックス 1044">
            <a:extLst>
              <a:ext uri="{FF2B5EF4-FFF2-40B4-BE49-F238E27FC236}">
                <a16:creationId xmlns:a16="http://schemas.microsoft.com/office/drawing/2014/main" id="{702045DD-8DAF-5057-27CD-7609A6129770}"/>
              </a:ext>
            </a:extLst>
          </p:cNvPr>
          <p:cNvSpPr txBox="1"/>
          <p:nvPr/>
        </p:nvSpPr>
        <p:spPr>
          <a:xfrm>
            <a:off x="9783023" y="10199502"/>
            <a:ext cx="1862139" cy="200055"/>
          </a:xfrm>
          <a:prstGeom prst="rect">
            <a:avLst/>
          </a:prstGeom>
          <a:noFill/>
        </p:spPr>
        <p:txBody>
          <a:bodyPr wrap="square" rtlCol="0">
            <a:spAutoFit/>
          </a:bodyPr>
          <a:lstStyle/>
          <a:p>
            <a:pPr algn="ctr"/>
            <a:r>
              <a:rPr lang="en-US" altLang="ja-JP" sz="700" dirty="0"/>
              <a:t>Fig.7. </a:t>
            </a:r>
            <a:r>
              <a:rPr lang="ja-JP" altLang="en-US" sz="700" dirty="0"/>
              <a:t>ゴールをボール真正面から守る場合</a:t>
            </a:r>
          </a:p>
        </p:txBody>
      </p:sp>
      <p:sp>
        <p:nvSpPr>
          <p:cNvPr id="4" name="テキスト ボックス 3">
            <a:extLst>
              <a:ext uri="{FF2B5EF4-FFF2-40B4-BE49-F238E27FC236}">
                <a16:creationId xmlns:a16="http://schemas.microsoft.com/office/drawing/2014/main" id="{BD97CBFF-E912-0183-C5CE-2304B7AA10B0}"/>
              </a:ext>
            </a:extLst>
          </p:cNvPr>
          <p:cNvSpPr txBox="1"/>
          <p:nvPr/>
        </p:nvSpPr>
        <p:spPr>
          <a:xfrm>
            <a:off x="12300926" y="10199502"/>
            <a:ext cx="2418717" cy="200055"/>
          </a:xfrm>
          <a:prstGeom prst="rect">
            <a:avLst/>
          </a:prstGeom>
          <a:noFill/>
        </p:spPr>
        <p:txBody>
          <a:bodyPr wrap="square" rtlCol="0">
            <a:spAutoFit/>
          </a:bodyPr>
          <a:lstStyle/>
          <a:p>
            <a:pPr algn="ctr"/>
            <a:r>
              <a:rPr lang="en-US" altLang="ja-JP" sz="700" dirty="0"/>
              <a:t>Fig.8. </a:t>
            </a:r>
            <a:r>
              <a:rPr lang="ja-JP" altLang="en-US" sz="700" dirty="0"/>
              <a:t>ゴールの中心とボールを結んだ線分上で守る場合</a:t>
            </a:r>
            <a:endParaRPr lang="en-US" altLang="ja-JP" sz="700" dirty="0"/>
          </a:p>
        </p:txBody>
      </p:sp>
      <p:sp>
        <p:nvSpPr>
          <p:cNvPr id="32" name="テキスト ボックス 31">
            <a:extLst>
              <a:ext uri="{FF2B5EF4-FFF2-40B4-BE49-F238E27FC236}">
                <a16:creationId xmlns:a16="http://schemas.microsoft.com/office/drawing/2014/main" id="{2A40B5CA-6D5D-1916-824D-FB3C89B47C23}"/>
              </a:ext>
            </a:extLst>
          </p:cNvPr>
          <p:cNvSpPr txBox="1"/>
          <p:nvPr/>
        </p:nvSpPr>
        <p:spPr>
          <a:xfrm>
            <a:off x="7852320" y="10251520"/>
            <a:ext cx="1378505" cy="200055"/>
          </a:xfrm>
          <a:prstGeom prst="rect">
            <a:avLst/>
          </a:prstGeom>
          <a:noFill/>
        </p:spPr>
        <p:txBody>
          <a:bodyPr wrap="square" rtlCol="0">
            <a:spAutoFit/>
          </a:bodyPr>
          <a:lstStyle/>
          <a:p>
            <a:pPr algn="ctr"/>
            <a:r>
              <a:rPr lang="en-US" altLang="ja-JP" sz="700" dirty="0"/>
              <a:t>Fig.4. </a:t>
            </a:r>
            <a:r>
              <a:rPr lang="ja-JP" altLang="en-US" sz="700" dirty="0"/>
              <a:t>円形ラインセンサ</a:t>
            </a:r>
            <a:endParaRPr lang="en-US" altLang="ja-JP" sz="700" dirty="0"/>
          </a:p>
        </p:txBody>
      </p:sp>
      <p:grpSp>
        <p:nvGrpSpPr>
          <p:cNvPr id="1072" name="グループ化 1071">
            <a:extLst>
              <a:ext uri="{FF2B5EF4-FFF2-40B4-BE49-F238E27FC236}">
                <a16:creationId xmlns:a16="http://schemas.microsoft.com/office/drawing/2014/main" id="{9D9034DD-E841-7DF7-EDAA-C68CA98E0621}"/>
              </a:ext>
            </a:extLst>
          </p:cNvPr>
          <p:cNvGrpSpPr/>
          <p:nvPr/>
        </p:nvGrpSpPr>
        <p:grpSpPr>
          <a:xfrm>
            <a:off x="13166731" y="4045245"/>
            <a:ext cx="1910716" cy="1513835"/>
            <a:chOff x="13110014" y="4421980"/>
            <a:chExt cx="1910716" cy="1513835"/>
          </a:xfrm>
        </p:grpSpPr>
        <p:grpSp>
          <p:nvGrpSpPr>
            <p:cNvPr id="1071" name="グループ化 1070">
              <a:extLst>
                <a:ext uri="{FF2B5EF4-FFF2-40B4-BE49-F238E27FC236}">
                  <a16:creationId xmlns:a16="http://schemas.microsoft.com/office/drawing/2014/main" id="{2497FE25-067F-89DA-D561-E83FD214DA07}"/>
                </a:ext>
              </a:extLst>
            </p:cNvPr>
            <p:cNvGrpSpPr/>
            <p:nvPr/>
          </p:nvGrpSpPr>
          <p:grpSpPr>
            <a:xfrm>
              <a:off x="13246096" y="4421980"/>
              <a:ext cx="1638551" cy="1269208"/>
              <a:chOff x="13246096" y="4421980"/>
              <a:chExt cx="1638551" cy="1269208"/>
            </a:xfrm>
          </p:grpSpPr>
          <p:pic>
            <p:nvPicPr>
              <p:cNvPr id="53" name="Picture 2">
                <a:extLst>
                  <a:ext uri="{FF2B5EF4-FFF2-40B4-BE49-F238E27FC236}">
                    <a16:creationId xmlns:a16="http://schemas.microsoft.com/office/drawing/2014/main" id="{D074E322-6569-EBB5-820E-5DAB30B976ED}"/>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406" t="1286" r="7721" b="29330"/>
              <a:stretch/>
            </p:blipFill>
            <p:spPr bwMode="auto">
              <a:xfrm rot="10800000">
                <a:off x="13246096" y="4421980"/>
                <a:ext cx="1638551" cy="1269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4" name="フローチャート: 結合子 53">
                <a:extLst>
                  <a:ext uri="{FF2B5EF4-FFF2-40B4-BE49-F238E27FC236}">
                    <a16:creationId xmlns:a16="http://schemas.microsoft.com/office/drawing/2014/main" id="{ED9F755A-807A-ED24-1C68-4F5E5C238F7F}"/>
                  </a:ext>
                </a:extLst>
              </p:cNvPr>
              <p:cNvSpPr/>
              <p:nvPr/>
            </p:nvSpPr>
            <p:spPr>
              <a:xfrm>
                <a:off x="14427447" y="4478884"/>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56" name="フローチャート: 結合子 55">
                <a:extLst>
                  <a:ext uri="{FF2B5EF4-FFF2-40B4-BE49-F238E27FC236}">
                    <a16:creationId xmlns:a16="http://schemas.microsoft.com/office/drawing/2014/main" id="{01CC132C-9AD7-FE93-252F-6F551596BE33}"/>
                  </a:ext>
                </a:extLst>
              </p:cNvPr>
              <p:cNvSpPr/>
              <p:nvPr/>
            </p:nvSpPr>
            <p:spPr>
              <a:xfrm>
                <a:off x="14522583" y="4715280"/>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フローチャート: 結合子 58">
                <a:extLst>
                  <a:ext uri="{FF2B5EF4-FFF2-40B4-BE49-F238E27FC236}">
                    <a16:creationId xmlns:a16="http://schemas.microsoft.com/office/drawing/2014/main" id="{CE7820FA-3FDD-0C98-2874-90B7431162C6}"/>
                  </a:ext>
                </a:extLst>
              </p:cNvPr>
              <p:cNvSpPr/>
              <p:nvPr/>
            </p:nvSpPr>
            <p:spPr>
              <a:xfrm rot="2134045">
                <a:off x="14419142" y="5004067"/>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365" name="フローチャート: 結合子 1364">
                <a:extLst>
                  <a:ext uri="{FF2B5EF4-FFF2-40B4-BE49-F238E27FC236}">
                    <a16:creationId xmlns:a16="http://schemas.microsoft.com/office/drawing/2014/main" id="{881F2E81-2000-9A08-AF45-6A2D48815020}"/>
                  </a:ext>
                </a:extLst>
              </p:cNvPr>
              <p:cNvSpPr/>
              <p:nvPr/>
            </p:nvSpPr>
            <p:spPr>
              <a:xfrm>
                <a:off x="14427447" y="5227771"/>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67" name="直線コネクタ 1366">
                <a:extLst>
                  <a:ext uri="{FF2B5EF4-FFF2-40B4-BE49-F238E27FC236}">
                    <a16:creationId xmlns:a16="http://schemas.microsoft.com/office/drawing/2014/main" id="{D183D7FD-CFAC-65DC-EC92-06F4BC0CE6D7}"/>
                  </a:ext>
                </a:extLst>
              </p:cNvPr>
              <p:cNvCxnSpPr>
                <a:cxnSpLocks/>
              </p:cNvCxnSpPr>
              <p:nvPr/>
            </p:nvCxnSpPr>
            <p:spPr>
              <a:xfrm flipH="1">
                <a:off x="14576934" y="4835890"/>
                <a:ext cx="2" cy="151338"/>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3" name="直線コネクタ 1392">
                <a:extLst>
                  <a:ext uri="{FF2B5EF4-FFF2-40B4-BE49-F238E27FC236}">
                    <a16:creationId xmlns:a16="http://schemas.microsoft.com/office/drawing/2014/main" id="{0C188573-0F03-7E08-A2A9-C1D75E7DE18D}"/>
                  </a:ext>
                </a:extLst>
              </p:cNvPr>
              <p:cNvCxnSpPr>
                <a:cxnSpLocks/>
                <a:endCxn id="53" idx="0"/>
              </p:cNvCxnSpPr>
              <p:nvPr/>
            </p:nvCxnSpPr>
            <p:spPr>
              <a:xfrm flipH="1">
                <a:off x="14065371" y="5336476"/>
                <a:ext cx="375218" cy="354712"/>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9" name="フローチャート: 結合子 1398">
                <a:extLst>
                  <a:ext uri="{FF2B5EF4-FFF2-40B4-BE49-F238E27FC236}">
                    <a16:creationId xmlns:a16="http://schemas.microsoft.com/office/drawing/2014/main" id="{8A5327D4-4017-5F3E-F06E-9DA88EAE4A37}"/>
                  </a:ext>
                </a:extLst>
              </p:cNvPr>
              <p:cNvSpPr/>
              <p:nvPr/>
            </p:nvSpPr>
            <p:spPr>
              <a:xfrm>
                <a:off x="13361870" y="5263806"/>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400" name="フローチャート: 結合子 1399">
                <a:extLst>
                  <a:ext uri="{FF2B5EF4-FFF2-40B4-BE49-F238E27FC236}">
                    <a16:creationId xmlns:a16="http://schemas.microsoft.com/office/drawing/2014/main" id="{8523D037-5A1A-36F5-C8E9-4C9876BBC45B}"/>
                  </a:ext>
                </a:extLst>
              </p:cNvPr>
              <p:cNvSpPr/>
              <p:nvPr/>
            </p:nvSpPr>
            <p:spPr>
              <a:xfrm>
                <a:off x="13457006" y="5508432"/>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01" name="直線コネクタ 1400">
                <a:extLst>
                  <a:ext uri="{FF2B5EF4-FFF2-40B4-BE49-F238E27FC236}">
                    <a16:creationId xmlns:a16="http://schemas.microsoft.com/office/drawing/2014/main" id="{4159C992-77C7-A40E-81D4-48E5A5E90E0A}"/>
                  </a:ext>
                </a:extLst>
              </p:cNvPr>
              <p:cNvCxnSpPr>
                <a:cxnSpLocks/>
              </p:cNvCxnSpPr>
              <p:nvPr/>
            </p:nvCxnSpPr>
            <p:spPr>
              <a:xfrm flipV="1">
                <a:off x="13511360" y="5016761"/>
                <a:ext cx="0" cy="230980"/>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1" name="フローチャート: 結合子 1030">
                <a:extLst>
                  <a:ext uri="{FF2B5EF4-FFF2-40B4-BE49-F238E27FC236}">
                    <a16:creationId xmlns:a16="http://schemas.microsoft.com/office/drawing/2014/main" id="{AFADB80A-8DEA-DB5C-370D-5B0BCDE03127}"/>
                  </a:ext>
                </a:extLst>
              </p:cNvPr>
              <p:cNvSpPr/>
              <p:nvPr/>
            </p:nvSpPr>
            <p:spPr>
              <a:xfrm rot="19826203">
                <a:off x="13357108" y="4701412"/>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033" name="フローチャート: 結合子 1032">
                <a:extLst>
                  <a:ext uri="{FF2B5EF4-FFF2-40B4-BE49-F238E27FC236}">
                    <a16:creationId xmlns:a16="http://schemas.microsoft.com/office/drawing/2014/main" id="{3FC3D0B2-9A41-6315-4E4E-7C4298765788}"/>
                  </a:ext>
                </a:extLst>
              </p:cNvPr>
              <p:cNvSpPr/>
              <p:nvPr/>
            </p:nvSpPr>
            <p:spPr>
              <a:xfrm rot="19826203">
                <a:off x="13526336" y="4926238"/>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37" name="直線コネクタ 1036">
                <a:extLst>
                  <a:ext uri="{FF2B5EF4-FFF2-40B4-BE49-F238E27FC236}">
                    <a16:creationId xmlns:a16="http://schemas.microsoft.com/office/drawing/2014/main" id="{245845B8-25D1-5C95-D91B-AC58CC34EF27}"/>
                  </a:ext>
                </a:extLst>
              </p:cNvPr>
              <p:cNvCxnSpPr>
                <a:cxnSpLocks/>
                <a:endCxn id="53" idx="0"/>
              </p:cNvCxnSpPr>
              <p:nvPr/>
            </p:nvCxnSpPr>
            <p:spPr>
              <a:xfrm>
                <a:off x="13621314" y="5029688"/>
                <a:ext cx="444057" cy="661500"/>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48" name="テキスト ボックス 1047">
              <a:extLst>
                <a:ext uri="{FF2B5EF4-FFF2-40B4-BE49-F238E27FC236}">
                  <a16:creationId xmlns:a16="http://schemas.microsoft.com/office/drawing/2014/main" id="{34AAF3A3-2D9B-B8C1-ABF6-092D3B955475}"/>
                </a:ext>
              </a:extLst>
            </p:cNvPr>
            <p:cNvSpPr txBox="1"/>
            <p:nvPr/>
          </p:nvSpPr>
          <p:spPr>
            <a:xfrm>
              <a:off x="13110014" y="5735760"/>
              <a:ext cx="1910716" cy="200055"/>
            </a:xfrm>
            <a:prstGeom prst="rect">
              <a:avLst/>
            </a:prstGeom>
            <a:noFill/>
          </p:spPr>
          <p:txBody>
            <a:bodyPr wrap="square" rtlCol="0">
              <a:spAutoFit/>
            </a:bodyPr>
            <a:lstStyle/>
            <a:p>
              <a:pPr algn="ctr"/>
              <a:r>
                <a:rPr lang="en-US" altLang="ja-JP" sz="700" dirty="0"/>
                <a:t>Fig.5. </a:t>
              </a:r>
              <a:r>
                <a:rPr lang="ja-JP" altLang="en-US" sz="700" dirty="0"/>
                <a:t>前方のドリブラー・キッカーの動作</a:t>
              </a:r>
              <a:endParaRPr lang="en-US" altLang="ja-JP" sz="700" dirty="0"/>
            </a:p>
          </p:txBody>
        </p:sp>
      </p:grpSp>
      <p:sp>
        <p:nvSpPr>
          <p:cNvPr id="1063" name="矢印: 下 1062">
            <a:extLst>
              <a:ext uri="{FF2B5EF4-FFF2-40B4-BE49-F238E27FC236}">
                <a16:creationId xmlns:a16="http://schemas.microsoft.com/office/drawing/2014/main" id="{04933A23-800B-497C-503D-02AC5FE196A8}"/>
              </a:ext>
            </a:extLst>
          </p:cNvPr>
          <p:cNvSpPr/>
          <p:nvPr/>
        </p:nvSpPr>
        <p:spPr>
          <a:xfrm rot="16200000">
            <a:off x="11997869" y="9401112"/>
            <a:ext cx="277675" cy="666021"/>
          </a:xfrm>
          <a:prstGeom prst="downArrow">
            <a:avLst>
              <a:gd name="adj1" fmla="val 44854"/>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6" name="テキスト ボックス 1415">
            <a:extLst>
              <a:ext uri="{FF2B5EF4-FFF2-40B4-BE49-F238E27FC236}">
                <a16:creationId xmlns:a16="http://schemas.microsoft.com/office/drawing/2014/main" id="{734B087B-5024-291E-4A42-12CEFA5BE9B7}"/>
              </a:ext>
            </a:extLst>
          </p:cNvPr>
          <p:cNvSpPr txBox="1"/>
          <p:nvPr/>
        </p:nvSpPr>
        <p:spPr>
          <a:xfrm>
            <a:off x="14174576" y="4852185"/>
            <a:ext cx="385974" cy="169277"/>
          </a:xfrm>
          <a:prstGeom prst="rect">
            <a:avLst/>
          </a:prstGeom>
          <a:noFill/>
        </p:spPr>
        <p:txBody>
          <a:bodyPr wrap="square" rtlCol="0">
            <a:spAutoFit/>
          </a:bodyPr>
          <a:lstStyle/>
          <a:p>
            <a:r>
              <a:rPr kumimoji="1" lang="ja-JP" altLang="en-US" sz="500" b="1" dirty="0">
                <a:solidFill>
                  <a:schemeClr val="bg1"/>
                </a:solidFill>
              </a:rPr>
              <a:t>キック</a:t>
            </a:r>
            <a:endParaRPr kumimoji="1" lang="ja-JP" altLang="en-US" sz="700" b="1" dirty="0">
              <a:solidFill>
                <a:schemeClr val="bg1"/>
              </a:solidFill>
            </a:endParaRPr>
          </a:p>
        </p:txBody>
      </p:sp>
      <p:sp>
        <p:nvSpPr>
          <p:cNvPr id="1420" name="テキスト ボックス 1419">
            <a:extLst>
              <a:ext uri="{FF2B5EF4-FFF2-40B4-BE49-F238E27FC236}">
                <a16:creationId xmlns:a16="http://schemas.microsoft.com/office/drawing/2014/main" id="{4747C714-D17D-A5D7-488B-6796768BC3BD}"/>
              </a:ext>
            </a:extLst>
          </p:cNvPr>
          <p:cNvSpPr txBox="1"/>
          <p:nvPr/>
        </p:nvSpPr>
        <p:spPr>
          <a:xfrm>
            <a:off x="13641176" y="4543917"/>
            <a:ext cx="611618" cy="169277"/>
          </a:xfrm>
          <a:prstGeom prst="rect">
            <a:avLst/>
          </a:prstGeom>
          <a:noFill/>
        </p:spPr>
        <p:txBody>
          <a:bodyPr wrap="square" rtlCol="0">
            <a:spAutoFit/>
          </a:bodyPr>
          <a:lstStyle/>
          <a:p>
            <a:r>
              <a:rPr kumimoji="1" lang="ja-JP" altLang="en-US" sz="500" b="1" dirty="0">
                <a:solidFill>
                  <a:schemeClr val="bg1"/>
                </a:solidFill>
              </a:rPr>
              <a:t>キック</a:t>
            </a:r>
            <a:endParaRPr kumimoji="1" lang="ja-JP" altLang="en-US" sz="700" b="1" dirty="0">
              <a:solidFill>
                <a:schemeClr val="bg1"/>
              </a:solidFill>
            </a:endParaRPr>
          </a:p>
        </p:txBody>
      </p:sp>
      <p:grpSp>
        <p:nvGrpSpPr>
          <p:cNvPr id="1424" name="グループ化 1423">
            <a:extLst>
              <a:ext uri="{FF2B5EF4-FFF2-40B4-BE49-F238E27FC236}">
                <a16:creationId xmlns:a16="http://schemas.microsoft.com/office/drawing/2014/main" id="{365A2DA8-5625-39C9-A748-7AECDCB1F1D6}"/>
              </a:ext>
            </a:extLst>
          </p:cNvPr>
          <p:cNvGrpSpPr/>
          <p:nvPr/>
        </p:nvGrpSpPr>
        <p:grpSpPr>
          <a:xfrm>
            <a:off x="13166731" y="5603651"/>
            <a:ext cx="1910716" cy="1716939"/>
            <a:chOff x="13166731" y="5721639"/>
            <a:chExt cx="1910716" cy="1716939"/>
          </a:xfrm>
        </p:grpSpPr>
        <p:pic>
          <p:nvPicPr>
            <p:cNvPr id="1065" name="Picture 2">
              <a:extLst>
                <a:ext uri="{FF2B5EF4-FFF2-40B4-BE49-F238E27FC236}">
                  <a16:creationId xmlns:a16="http://schemas.microsoft.com/office/drawing/2014/main" id="{D49C5979-E462-B733-1944-F0A285BDE33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406" t="1286" r="7721" b="18227"/>
            <a:stretch/>
          </p:blipFill>
          <p:spPr bwMode="auto">
            <a:xfrm rot="10800000">
              <a:off x="13302814" y="5721639"/>
              <a:ext cx="1638551" cy="1472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66" name="テキスト ボックス 1065">
              <a:extLst>
                <a:ext uri="{FF2B5EF4-FFF2-40B4-BE49-F238E27FC236}">
                  <a16:creationId xmlns:a16="http://schemas.microsoft.com/office/drawing/2014/main" id="{9657E253-93B1-4BAC-F2F8-2EE34CC33997}"/>
                </a:ext>
              </a:extLst>
            </p:cNvPr>
            <p:cNvSpPr txBox="1"/>
            <p:nvPr/>
          </p:nvSpPr>
          <p:spPr>
            <a:xfrm>
              <a:off x="13166731" y="7238523"/>
              <a:ext cx="1910716" cy="200055"/>
            </a:xfrm>
            <a:prstGeom prst="rect">
              <a:avLst/>
            </a:prstGeom>
            <a:noFill/>
          </p:spPr>
          <p:txBody>
            <a:bodyPr wrap="square" rtlCol="0">
              <a:spAutoFit/>
            </a:bodyPr>
            <a:lstStyle/>
            <a:p>
              <a:pPr algn="ctr"/>
              <a:r>
                <a:rPr lang="en-US" altLang="ja-JP" sz="700" dirty="0"/>
                <a:t>Fig6. </a:t>
              </a:r>
              <a:r>
                <a:rPr lang="ja-JP" altLang="en-US" sz="700" dirty="0"/>
                <a:t>後方のドリブラー・キッカーの動作</a:t>
              </a:r>
              <a:endParaRPr lang="en-US" altLang="ja-JP" sz="700" dirty="0"/>
            </a:p>
          </p:txBody>
        </p:sp>
        <p:sp>
          <p:nvSpPr>
            <p:cNvPr id="1073" name="フローチャート: 結合子 1072">
              <a:extLst>
                <a:ext uri="{FF2B5EF4-FFF2-40B4-BE49-F238E27FC236}">
                  <a16:creationId xmlns:a16="http://schemas.microsoft.com/office/drawing/2014/main" id="{553F35B4-1621-B6F0-8C93-B9ECE0942218}"/>
                </a:ext>
              </a:extLst>
            </p:cNvPr>
            <p:cNvSpPr/>
            <p:nvPr/>
          </p:nvSpPr>
          <p:spPr>
            <a:xfrm>
              <a:off x="13516491" y="5913051"/>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074" name="フローチャート: 結合子 1073">
              <a:extLst>
                <a:ext uri="{FF2B5EF4-FFF2-40B4-BE49-F238E27FC236}">
                  <a16:creationId xmlns:a16="http://schemas.microsoft.com/office/drawing/2014/main" id="{1ECCBF2B-E86D-7814-ED18-2AAA49D15512}"/>
                </a:ext>
              </a:extLst>
            </p:cNvPr>
            <p:cNvSpPr/>
            <p:nvPr/>
          </p:nvSpPr>
          <p:spPr>
            <a:xfrm>
              <a:off x="13611627" y="5858698"/>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75" name="直線コネクタ 1074">
              <a:extLst>
                <a:ext uri="{FF2B5EF4-FFF2-40B4-BE49-F238E27FC236}">
                  <a16:creationId xmlns:a16="http://schemas.microsoft.com/office/drawing/2014/main" id="{567F54D7-B84F-FE83-EB2B-8DD19493F40F}"/>
                </a:ext>
              </a:extLst>
            </p:cNvPr>
            <p:cNvCxnSpPr>
              <a:cxnSpLocks/>
            </p:cNvCxnSpPr>
            <p:nvPr/>
          </p:nvCxnSpPr>
          <p:spPr>
            <a:xfrm>
              <a:off x="13665979" y="6235170"/>
              <a:ext cx="0" cy="263261"/>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0" name="フローチャート: 結合子 1079">
              <a:extLst>
                <a:ext uri="{FF2B5EF4-FFF2-40B4-BE49-F238E27FC236}">
                  <a16:creationId xmlns:a16="http://schemas.microsoft.com/office/drawing/2014/main" id="{CE0F6CDE-0C0D-D15B-2C6A-7D08782C03D1}"/>
                </a:ext>
              </a:extLst>
            </p:cNvPr>
            <p:cNvSpPr/>
            <p:nvPr/>
          </p:nvSpPr>
          <p:spPr>
            <a:xfrm>
              <a:off x="13516491" y="6542359"/>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081" name="フローチャート: 結合子 1080">
              <a:extLst>
                <a:ext uri="{FF2B5EF4-FFF2-40B4-BE49-F238E27FC236}">
                  <a16:creationId xmlns:a16="http://schemas.microsoft.com/office/drawing/2014/main" id="{1E9B29E7-24E4-07BE-9785-D2D1CB365321}"/>
                </a:ext>
              </a:extLst>
            </p:cNvPr>
            <p:cNvSpPr/>
            <p:nvPr/>
          </p:nvSpPr>
          <p:spPr>
            <a:xfrm>
              <a:off x="13706765" y="6754918"/>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4" name="矢印: 折線 1083">
              <a:extLst>
                <a:ext uri="{FF2B5EF4-FFF2-40B4-BE49-F238E27FC236}">
                  <a16:creationId xmlns:a16="http://schemas.microsoft.com/office/drawing/2014/main" id="{5DBD2218-FFD1-6265-D3A4-3C031271DF03}"/>
                </a:ext>
              </a:extLst>
            </p:cNvPr>
            <p:cNvSpPr/>
            <p:nvPr/>
          </p:nvSpPr>
          <p:spPr>
            <a:xfrm rot="3000109" flipV="1">
              <a:off x="13391053" y="6636530"/>
              <a:ext cx="194577" cy="158608"/>
            </a:xfrm>
            <a:prstGeom prst="bentArrow">
              <a:avLst>
                <a:gd name="adj1" fmla="val 12825"/>
                <a:gd name="adj2" fmla="val 18255"/>
                <a:gd name="adj3" fmla="val 24130"/>
                <a:gd name="adj4" fmla="val 7587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085" name="直線コネクタ 1084">
              <a:extLst>
                <a:ext uri="{FF2B5EF4-FFF2-40B4-BE49-F238E27FC236}">
                  <a16:creationId xmlns:a16="http://schemas.microsoft.com/office/drawing/2014/main" id="{90F8DB6A-BA59-51F3-C118-C61C55FE2DA1}"/>
                </a:ext>
              </a:extLst>
            </p:cNvPr>
            <p:cNvCxnSpPr>
              <a:cxnSpLocks/>
              <a:endCxn id="1065" idx="0"/>
            </p:cNvCxnSpPr>
            <p:nvPr/>
          </p:nvCxnSpPr>
          <p:spPr>
            <a:xfrm>
              <a:off x="13815470" y="6863623"/>
              <a:ext cx="306619" cy="330329"/>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08" name="フローチャート: 結合子 1407">
              <a:extLst>
                <a:ext uri="{FF2B5EF4-FFF2-40B4-BE49-F238E27FC236}">
                  <a16:creationId xmlns:a16="http://schemas.microsoft.com/office/drawing/2014/main" id="{DD21AD35-92E7-5687-3931-16ABCF99619E}"/>
                </a:ext>
              </a:extLst>
            </p:cNvPr>
            <p:cNvSpPr/>
            <p:nvPr/>
          </p:nvSpPr>
          <p:spPr>
            <a:xfrm>
              <a:off x="14072923" y="5802960"/>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409" name="フローチャート: 結合子 1408">
              <a:extLst>
                <a:ext uri="{FF2B5EF4-FFF2-40B4-BE49-F238E27FC236}">
                  <a16:creationId xmlns:a16="http://schemas.microsoft.com/office/drawing/2014/main" id="{17B34FB7-C027-A3A3-FC39-9FCCE61F5194}"/>
                </a:ext>
              </a:extLst>
            </p:cNvPr>
            <p:cNvSpPr/>
            <p:nvPr/>
          </p:nvSpPr>
          <p:spPr>
            <a:xfrm>
              <a:off x="14168061" y="5749993"/>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10" name="直線コネクタ 1409">
              <a:extLst>
                <a:ext uri="{FF2B5EF4-FFF2-40B4-BE49-F238E27FC236}">
                  <a16:creationId xmlns:a16="http://schemas.microsoft.com/office/drawing/2014/main" id="{D66422C1-5E97-448D-232F-3C3BFA6D6D6F}"/>
                </a:ext>
              </a:extLst>
            </p:cNvPr>
            <p:cNvCxnSpPr>
              <a:cxnSpLocks/>
            </p:cNvCxnSpPr>
            <p:nvPr/>
          </p:nvCxnSpPr>
          <p:spPr>
            <a:xfrm>
              <a:off x="14222412" y="6126465"/>
              <a:ext cx="0" cy="188610"/>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2" name="フローチャート: 結合子 1411">
              <a:extLst>
                <a:ext uri="{FF2B5EF4-FFF2-40B4-BE49-F238E27FC236}">
                  <a16:creationId xmlns:a16="http://schemas.microsoft.com/office/drawing/2014/main" id="{3C21FA80-4274-A9CD-F2BB-C2503EB33FDB}"/>
                </a:ext>
              </a:extLst>
            </p:cNvPr>
            <p:cNvSpPr/>
            <p:nvPr/>
          </p:nvSpPr>
          <p:spPr>
            <a:xfrm>
              <a:off x="14079438" y="6392869"/>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413" name="フローチャート: 結合子 1412">
              <a:extLst>
                <a:ext uri="{FF2B5EF4-FFF2-40B4-BE49-F238E27FC236}">
                  <a16:creationId xmlns:a16="http://schemas.microsoft.com/office/drawing/2014/main" id="{9A2747F5-8CAE-9BE0-01FB-D57AA7BF62B6}"/>
                </a:ext>
              </a:extLst>
            </p:cNvPr>
            <p:cNvSpPr/>
            <p:nvPr/>
          </p:nvSpPr>
          <p:spPr>
            <a:xfrm>
              <a:off x="14174576" y="6339902"/>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7" name="テキスト ボックス 1416">
              <a:extLst>
                <a:ext uri="{FF2B5EF4-FFF2-40B4-BE49-F238E27FC236}">
                  <a16:creationId xmlns:a16="http://schemas.microsoft.com/office/drawing/2014/main" id="{B32ECD3C-246C-8188-F6DE-0EECA2B49B74}"/>
                </a:ext>
              </a:extLst>
            </p:cNvPr>
            <p:cNvSpPr txBox="1"/>
            <p:nvPr/>
          </p:nvSpPr>
          <p:spPr>
            <a:xfrm>
              <a:off x="13737831" y="6738630"/>
              <a:ext cx="611618" cy="169277"/>
            </a:xfrm>
            <a:prstGeom prst="rect">
              <a:avLst/>
            </a:prstGeom>
            <a:noFill/>
          </p:spPr>
          <p:txBody>
            <a:bodyPr wrap="square" rtlCol="0">
              <a:spAutoFit/>
            </a:bodyPr>
            <a:lstStyle/>
            <a:p>
              <a:r>
                <a:rPr kumimoji="1" lang="ja-JP" altLang="en-US" sz="500" b="1" dirty="0">
                  <a:solidFill>
                    <a:schemeClr val="bg1"/>
                  </a:solidFill>
                </a:rPr>
                <a:t>キック</a:t>
              </a:r>
              <a:endParaRPr kumimoji="1" lang="ja-JP" altLang="en-US" sz="700" b="1" dirty="0">
                <a:solidFill>
                  <a:schemeClr val="bg1"/>
                </a:solidFill>
              </a:endParaRPr>
            </a:p>
          </p:txBody>
        </p:sp>
        <p:sp>
          <p:nvSpPr>
            <p:cNvPr id="1419" name="矢印: 折線 1418">
              <a:extLst>
                <a:ext uri="{FF2B5EF4-FFF2-40B4-BE49-F238E27FC236}">
                  <a16:creationId xmlns:a16="http://schemas.microsoft.com/office/drawing/2014/main" id="{DE023AF5-DC50-85BF-CFBD-A88AB9FFDEF6}"/>
                </a:ext>
              </a:extLst>
            </p:cNvPr>
            <p:cNvSpPr/>
            <p:nvPr/>
          </p:nvSpPr>
          <p:spPr>
            <a:xfrm rot="7329193">
              <a:off x="14098063" y="6481726"/>
              <a:ext cx="547677" cy="499828"/>
            </a:xfrm>
            <a:prstGeom prst="bentArrow">
              <a:avLst>
                <a:gd name="adj1" fmla="val 4868"/>
                <a:gd name="adj2" fmla="val 12385"/>
                <a:gd name="adj3" fmla="val 15443"/>
                <a:gd name="adj4" fmla="val 7762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3" name="テキスト ボックス 1422">
              <a:extLst>
                <a:ext uri="{FF2B5EF4-FFF2-40B4-BE49-F238E27FC236}">
                  <a16:creationId xmlns:a16="http://schemas.microsoft.com/office/drawing/2014/main" id="{FC84CF97-579E-1737-302F-6988A1B2F323}"/>
                </a:ext>
              </a:extLst>
            </p:cNvPr>
            <p:cNvSpPr txBox="1"/>
            <p:nvPr/>
          </p:nvSpPr>
          <p:spPr>
            <a:xfrm>
              <a:off x="14465829" y="6542475"/>
              <a:ext cx="611618" cy="246221"/>
            </a:xfrm>
            <a:prstGeom prst="rect">
              <a:avLst/>
            </a:prstGeom>
            <a:noFill/>
          </p:spPr>
          <p:txBody>
            <a:bodyPr wrap="square" rtlCol="0">
              <a:spAutoFit/>
            </a:bodyPr>
            <a:lstStyle/>
            <a:p>
              <a:r>
                <a:rPr kumimoji="1" lang="ja-JP" altLang="en-US" sz="500" b="1" dirty="0">
                  <a:solidFill>
                    <a:schemeClr val="bg1"/>
                  </a:solidFill>
                </a:rPr>
                <a:t>マカオ</a:t>
              </a:r>
              <a:endParaRPr kumimoji="1" lang="en-US" altLang="ja-JP" sz="500" b="1" dirty="0">
                <a:solidFill>
                  <a:schemeClr val="bg1"/>
                </a:solidFill>
              </a:endParaRPr>
            </a:p>
            <a:p>
              <a:r>
                <a:rPr kumimoji="1" lang="ja-JP" altLang="en-US" sz="500" b="1" dirty="0">
                  <a:solidFill>
                    <a:schemeClr val="bg1"/>
                  </a:solidFill>
                </a:rPr>
                <a:t>シュート</a:t>
              </a:r>
            </a:p>
          </p:txBody>
        </p:sp>
      </p:grpSp>
      <p:grpSp>
        <p:nvGrpSpPr>
          <p:cNvPr id="1428" name="グループ化 1427">
            <a:extLst>
              <a:ext uri="{FF2B5EF4-FFF2-40B4-BE49-F238E27FC236}">
                <a16:creationId xmlns:a16="http://schemas.microsoft.com/office/drawing/2014/main" id="{66438913-0355-438F-DCC9-41CBA8A5198D}"/>
              </a:ext>
            </a:extLst>
          </p:cNvPr>
          <p:cNvGrpSpPr/>
          <p:nvPr/>
        </p:nvGrpSpPr>
        <p:grpSpPr>
          <a:xfrm>
            <a:off x="12574510" y="9188152"/>
            <a:ext cx="1862138" cy="1063368"/>
            <a:chOff x="12574510" y="9389731"/>
            <a:chExt cx="1862138" cy="1063368"/>
          </a:xfrm>
        </p:grpSpPr>
        <p:pic>
          <p:nvPicPr>
            <p:cNvPr id="1368" name="Picture 2">
              <a:extLst>
                <a:ext uri="{FF2B5EF4-FFF2-40B4-BE49-F238E27FC236}">
                  <a16:creationId xmlns:a16="http://schemas.microsoft.com/office/drawing/2014/main" id="{F49D14D0-C985-9884-F331-C75F388C136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8413" t="8680" r="18448" b="59672"/>
            <a:stretch/>
          </p:blipFill>
          <p:spPr bwMode="auto">
            <a:xfrm rot="10800000">
              <a:off x="12574510" y="9491515"/>
              <a:ext cx="1862138" cy="87398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26" name="二等辺三角形 1403">
              <a:extLst>
                <a:ext uri="{FF2B5EF4-FFF2-40B4-BE49-F238E27FC236}">
                  <a16:creationId xmlns:a16="http://schemas.microsoft.com/office/drawing/2014/main" id="{ACA9CC2A-ED10-E705-9324-FCF303233109}"/>
                </a:ext>
              </a:extLst>
            </p:cNvPr>
            <p:cNvSpPr/>
            <p:nvPr/>
          </p:nvSpPr>
          <p:spPr>
            <a:xfrm rot="4073844">
              <a:off x="13006274" y="9535386"/>
              <a:ext cx="1063368" cy="772058"/>
            </a:xfrm>
            <a:custGeom>
              <a:avLst/>
              <a:gdLst>
                <a:gd name="connsiteX0" fmla="*/ 0 w 746323"/>
                <a:gd name="connsiteY0" fmla="*/ 605250 h 605250"/>
                <a:gd name="connsiteX1" fmla="*/ 746323 w 746323"/>
                <a:gd name="connsiteY1" fmla="*/ 0 h 605250"/>
                <a:gd name="connsiteX2" fmla="*/ 746323 w 746323"/>
                <a:gd name="connsiteY2" fmla="*/ 605250 h 605250"/>
                <a:gd name="connsiteX3" fmla="*/ 0 w 746323"/>
                <a:gd name="connsiteY3" fmla="*/ 605250 h 605250"/>
                <a:gd name="connsiteX0" fmla="*/ 0 w 1063368"/>
                <a:gd name="connsiteY0" fmla="*/ 772058 h 772058"/>
                <a:gd name="connsiteX1" fmla="*/ 1063368 w 1063368"/>
                <a:gd name="connsiteY1" fmla="*/ 0 h 772058"/>
                <a:gd name="connsiteX2" fmla="*/ 746323 w 1063368"/>
                <a:gd name="connsiteY2" fmla="*/ 772058 h 772058"/>
                <a:gd name="connsiteX3" fmla="*/ 0 w 1063368"/>
                <a:gd name="connsiteY3" fmla="*/ 772058 h 772058"/>
              </a:gdLst>
              <a:ahLst/>
              <a:cxnLst>
                <a:cxn ang="0">
                  <a:pos x="connsiteX0" y="connsiteY0"/>
                </a:cxn>
                <a:cxn ang="0">
                  <a:pos x="connsiteX1" y="connsiteY1"/>
                </a:cxn>
                <a:cxn ang="0">
                  <a:pos x="connsiteX2" y="connsiteY2"/>
                </a:cxn>
                <a:cxn ang="0">
                  <a:pos x="connsiteX3" y="connsiteY3"/>
                </a:cxn>
              </a:cxnLst>
              <a:rect l="l" t="t" r="r" b="b"/>
              <a:pathLst>
                <a:path w="1063368" h="772058">
                  <a:moveTo>
                    <a:pt x="0" y="772058"/>
                  </a:moveTo>
                  <a:lnTo>
                    <a:pt x="1063368" y="0"/>
                  </a:lnTo>
                  <a:lnTo>
                    <a:pt x="746323" y="772058"/>
                  </a:lnTo>
                  <a:lnTo>
                    <a:pt x="0" y="772058"/>
                  </a:lnTo>
                  <a:close/>
                </a:path>
              </a:pathLst>
            </a:custGeom>
            <a:solidFill>
              <a:srgbClr val="FF3F3F">
                <a:alpha val="6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7" name="二等辺三角形 1026">
              <a:extLst>
                <a:ext uri="{FF2B5EF4-FFF2-40B4-BE49-F238E27FC236}">
                  <a16:creationId xmlns:a16="http://schemas.microsoft.com/office/drawing/2014/main" id="{00C6A3EC-84FE-DE98-66C4-9D7B21127F32}"/>
                </a:ext>
              </a:extLst>
            </p:cNvPr>
            <p:cNvSpPr/>
            <p:nvPr/>
          </p:nvSpPr>
          <p:spPr>
            <a:xfrm rot="2252755">
              <a:off x="12877718" y="9856812"/>
              <a:ext cx="1306194" cy="175218"/>
            </a:xfrm>
            <a:custGeom>
              <a:avLst/>
              <a:gdLst>
                <a:gd name="connsiteX0" fmla="*/ 0 w 794197"/>
                <a:gd name="connsiteY0" fmla="*/ 321515 h 321515"/>
                <a:gd name="connsiteX1" fmla="*/ 794197 w 794197"/>
                <a:gd name="connsiteY1" fmla="*/ 0 h 321515"/>
                <a:gd name="connsiteX2" fmla="*/ 794197 w 794197"/>
                <a:gd name="connsiteY2" fmla="*/ 321515 h 321515"/>
                <a:gd name="connsiteX3" fmla="*/ 0 w 794197"/>
                <a:gd name="connsiteY3" fmla="*/ 321515 h 321515"/>
                <a:gd name="connsiteX0" fmla="*/ 0 w 1307489"/>
                <a:gd name="connsiteY0" fmla="*/ 91336 h 91336"/>
                <a:gd name="connsiteX1" fmla="*/ 1307489 w 1307489"/>
                <a:gd name="connsiteY1" fmla="*/ 0 h 91336"/>
                <a:gd name="connsiteX2" fmla="*/ 794197 w 1307489"/>
                <a:gd name="connsiteY2" fmla="*/ 91336 h 91336"/>
                <a:gd name="connsiteX3" fmla="*/ 0 w 1307489"/>
                <a:gd name="connsiteY3" fmla="*/ 91336 h 91336"/>
                <a:gd name="connsiteX0" fmla="*/ 0 w 1307489"/>
                <a:gd name="connsiteY0" fmla="*/ 91336 h 181460"/>
                <a:gd name="connsiteX1" fmla="*/ 1307489 w 1307489"/>
                <a:gd name="connsiteY1" fmla="*/ 0 h 181460"/>
                <a:gd name="connsiteX2" fmla="*/ 1067695 w 1307489"/>
                <a:gd name="connsiteY2" fmla="*/ 181460 h 181460"/>
                <a:gd name="connsiteX3" fmla="*/ 0 w 1307489"/>
                <a:gd name="connsiteY3" fmla="*/ 91336 h 181460"/>
                <a:gd name="connsiteX0" fmla="*/ 0 w 1312872"/>
                <a:gd name="connsiteY0" fmla="*/ 119500 h 181460"/>
                <a:gd name="connsiteX1" fmla="*/ 1312872 w 1312872"/>
                <a:gd name="connsiteY1" fmla="*/ 0 h 181460"/>
                <a:gd name="connsiteX2" fmla="*/ 1073078 w 1312872"/>
                <a:gd name="connsiteY2" fmla="*/ 181460 h 181460"/>
                <a:gd name="connsiteX3" fmla="*/ 0 w 1312872"/>
                <a:gd name="connsiteY3" fmla="*/ 119500 h 181460"/>
                <a:gd name="connsiteX0" fmla="*/ 0 w 1312872"/>
                <a:gd name="connsiteY0" fmla="*/ 119500 h 168680"/>
                <a:gd name="connsiteX1" fmla="*/ 1312872 w 1312872"/>
                <a:gd name="connsiteY1" fmla="*/ 0 h 168680"/>
                <a:gd name="connsiteX2" fmla="*/ 1066259 w 1312872"/>
                <a:gd name="connsiteY2" fmla="*/ 168680 h 168680"/>
                <a:gd name="connsiteX3" fmla="*/ 0 w 1312872"/>
                <a:gd name="connsiteY3" fmla="*/ 119500 h 168680"/>
                <a:gd name="connsiteX0" fmla="*/ 0 w 1312872"/>
                <a:gd name="connsiteY0" fmla="*/ 119500 h 174344"/>
                <a:gd name="connsiteX1" fmla="*/ 1312872 w 1312872"/>
                <a:gd name="connsiteY1" fmla="*/ 0 h 174344"/>
                <a:gd name="connsiteX2" fmla="*/ 1070613 w 1312872"/>
                <a:gd name="connsiteY2" fmla="*/ 174344 h 174344"/>
                <a:gd name="connsiteX3" fmla="*/ 0 w 1312872"/>
                <a:gd name="connsiteY3" fmla="*/ 119500 h 174344"/>
                <a:gd name="connsiteX0" fmla="*/ 0 w 1306194"/>
                <a:gd name="connsiteY0" fmla="*/ 120374 h 175218"/>
                <a:gd name="connsiteX1" fmla="*/ 1306194 w 1306194"/>
                <a:gd name="connsiteY1" fmla="*/ 0 h 175218"/>
                <a:gd name="connsiteX2" fmla="*/ 1070613 w 1306194"/>
                <a:gd name="connsiteY2" fmla="*/ 175218 h 175218"/>
                <a:gd name="connsiteX3" fmla="*/ 0 w 1306194"/>
                <a:gd name="connsiteY3" fmla="*/ 120374 h 175218"/>
              </a:gdLst>
              <a:ahLst/>
              <a:cxnLst>
                <a:cxn ang="0">
                  <a:pos x="connsiteX0" y="connsiteY0"/>
                </a:cxn>
                <a:cxn ang="0">
                  <a:pos x="connsiteX1" y="connsiteY1"/>
                </a:cxn>
                <a:cxn ang="0">
                  <a:pos x="connsiteX2" y="connsiteY2"/>
                </a:cxn>
                <a:cxn ang="0">
                  <a:pos x="connsiteX3" y="connsiteY3"/>
                </a:cxn>
              </a:cxnLst>
              <a:rect l="l" t="t" r="r" b="b"/>
              <a:pathLst>
                <a:path w="1306194" h="175218">
                  <a:moveTo>
                    <a:pt x="0" y="120374"/>
                  </a:moveTo>
                  <a:lnTo>
                    <a:pt x="1306194" y="0"/>
                  </a:lnTo>
                  <a:lnTo>
                    <a:pt x="1070613" y="175218"/>
                  </a:lnTo>
                  <a:lnTo>
                    <a:pt x="0" y="120374"/>
                  </a:lnTo>
                  <a:close/>
                </a:path>
              </a:pathLst>
            </a:custGeom>
            <a:solidFill>
              <a:srgbClr val="FF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6" name="フローチャート: 結合子 1405">
              <a:extLst>
                <a:ext uri="{FF2B5EF4-FFF2-40B4-BE49-F238E27FC236}">
                  <a16:creationId xmlns:a16="http://schemas.microsoft.com/office/drawing/2014/main" id="{37282DD3-2218-680C-9EE2-112700E65E2E}"/>
                </a:ext>
              </a:extLst>
            </p:cNvPr>
            <p:cNvSpPr/>
            <p:nvPr/>
          </p:nvSpPr>
          <p:spPr>
            <a:xfrm>
              <a:off x="12898376" y="9508296"/>
              <a:ext cx="108705" cy="108705"/>
            </a:xfrm>
            <a:prstGeom prst="flowChartConnector">
              <a:avLst/>
            </a:prstGeom>
            <a:solidFill>
              <a:srgbClr val="F475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25" name="直線コネクタ 1024">
              <a:extLst>
                <a:ext uri="{FF2B5EF4-FFF2-40B4-BE49-F238E27FC236}">
                  <a16:creationId xmlns:a16="http://schemas.microsoft.com/office/drawing/2014/main" id="{903F54B5-FF76-F620-92BC-FD6FF5ACCBDB}"/>
                </a:ext>
              </a:extLst>
            </p:cNvPr>
            <p:cNvCxnSpPr>
              <a:cxnSpLocks/>
              <a:stCxn id="1406" idx="5"/>
              <a:endCxn id="1368" idx="0"/>
            </p:cNvCxnSpPr>
            <p:nvPr/>
          </p:nvCxnSpPr>
          <p:spPr>
            <a:xfrm>
              <a:off x="12991162" y="9601082"/>
              <a:ext cx="514417" cy="7644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07" name="フローチャート: 結合子 1406">
              <a:extLst>
                <a:ext uri="{FF2B5EF4-FFF2-40B4-BE49-F238E27FC236}">
                  <a16:creationId xmlns:a16="http://schemas.microsoft.com/office/drawing/2014/main" id="{91891BD2-2A4C-FD38-0EC3-8EC280094E14}"/>
                </a:ext>
              </a:extLst>
            </p:cNvPr>
            <p:cNvSpPr/>
            <p:nvPr/>
          </p:nvSpPr>
          <p:spPr>
            <a:xfrm>
              <a:off x="12998350" y="9738356"/>
              <a:ext cx="298979" cy="298979"/>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grpSp>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1240</TotalTime>
  <Words>1262</Words>
  <Application>Microsoft Office PowerPoint</Application>
  <PresentationFormat>ユーザー設定</PresentationFormat>
  <Paragraphs>180</Paragraphs>
  <Slides>1</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游ゴシック</vt:lpstr>
      <vt:lpstr>Arial</vt:lpstr>
      <vt:lpstr>Calibri</vt:lpstr>
      <vt:lpstr>Calibri Light</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20</cp:revision>
  <dcterms:created xsi:type="dcterms:W3CDTF">2023-11-04T14:19:00Z</dcterms:created>
  <dcterms:modified xsi:type="dcterms:W3CDTF">2024-12-04T16:19:22Z</dcterms:modified>
</cp:coreProperties>
</file>